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0" Type="http://schemas.openxmlformats.org/officeDocument/2006/relationships/slide" Target="slides/slide2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85800" y="2130425"/>
            <a:ext cx="7772400" cy="1470025"/>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4" name="Google Shape;14;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7" y="2171700"/>
            <a:ext cx="5851525" cy="20574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7" name="Shape 17"/>
        <p:cNvGrpSpPr/>
        <p:nvPr/>
      </p:nvGrpSpPr>
      <p:grpSpPr>
        <a:xfrm>
          <a:off x="0" y="0"/>
          <a:ext cx="0" cy="0"/>
          <a:chOff x="0" y="0"/>
          <a:chExt cx="0" cy="0"/>
        </a:xfrm>
      </p:grpSpPr>
      <p:sp>
        <p:nvSpPr>
          <p:cNvPr id="18" name="Google Shape;18;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457200" y="274638"/>
            <a:ext cx="8229600" cy="11430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722313" y="4406900"/>
            <a:ext cx="7772400" cy="1362075"/>
          </a:xfrm>
          <a:prstGeom prst="rect">
            <a:avLst/>
          </a:prstGeom>
          <a:noFill/>
          <a:ln cap="flat" cmpd="sng" w="9525">
            <a:solidFill>
              <a:schemeClr val="accent1"/>
            </a:solidFill>
            <a:prstDash val="solid"/>
            <a:round/>
            <a:headEnd len="sm" w="sm" type="none"/>
            <a:tailEnd len="sm" w="sm" type="none"/>
          </a:ln>
        </p:spPr>
        <p:txBody>
          <a:bodyPr anchorCtr="0" anchor="t" bIns="45700" lIns="91425" spcFirstLastPara="1" rIns="91425" wrap="square" tIns="45700">
            <a:noAutofit/>
          </a:bodyPr>
          <a:lstStyle>
            <a:lvl1pPr lvl="0" algn="l">
              <a:spcBef>
                <a:spcPts val="0"/>
              </a:spcBef>
              <a:spcAft>
                <a:spcPts val="0"/>
              </a:spcAft>
              <a:buClr>
                <a:schemeClr val="dk1"/>
              </a:buClr>
              <a:buSzPts val="4000"/>
              <a:buFont typeface="Times New Roman"/>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457200" y="274638"/>
            <a:ext cx="8229600" cy="11430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457200" y="274638"/>
            <a:ext cx="8229600" cy="11430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lvl1pPr lvl="0" algn="ctr">
              <a:spcBef>
                <a:spcPts val="0"/>
              </a:spcBef>
              <a:spcAft>
                <a:spcPts val="0"/>
              </a:spcAft>
              <a:buClr>
                <a:schemeClr val="dk1"/>
              </a:buClr>
              <a:buSzPts val="4400"/>
              <a:buFont typeface="Times New Roman"/>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cap="flat" cmpd="sng" w="9525">
            <a:solidFill>
              <a:schemeClr val="accent1"/>
            </a:solidFill>
            <a:prstDash val="solid"/>
            <a:round/>
            <a:headEnd len="sm" w="sm" type="none"/>
            <a:tailEnd len="sm" w="sm" type="none"/>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Times New Roman"/>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cap="flat" cmpd="sng" w="9525">
            <a:solidFill>
              <a:schemeClr val="accent1"/>
            </a:solidFill>
            <a:prstDash val="solid"/>
            <a:round/>
            <a:headEnd len="sm" w="sm" type="none"/>
            <a:tailEnd len="sm" w="sm" type="none"/>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Times New Roman"/>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Times New Roman"/>
                <a:ea typeface="Times New Roman"/>
                <a:cs typeface="Times New Roman"/>
                <a:sym typeface="Times New Roman"/>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Times New Roman"/>
                <a:ea typeface="Times New Roman"/>
                <a:cs typeface="Times New Roman"/>
                <a:sym typeface="Times New Roman"/>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Times New Roman"/>
                <a:ea typeface="Times New Roman"/>
                <a:cs typeface="Times New Roman"/>
                <a:sym typeface="Times New Roman"/>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Times New Roman"/>
                <a:ea typeface="Times New Roman"/>
                <a:cs typeface="Times New Roman"/>
                <a:sym typeface="Times New Roman"/>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Times New Roman"/>
                <a:ea typeface="Times New Roman"/>
                <a:cs typeface="Times New Roman"/>
                <a:sym typeface="Times New Roman"/>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400"/>
              <a:buFont typeface="Times New Roman"/>
              <a:buNone/>
              <a:defRPr b="0" i="0" sz="44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Times New Roman"/>
                <a:ea typeface="Times New Roman"/>
                <a:cs typeface="Times New Roman"/>
                <a:sym typeface="Times New Roman"/>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Times New Roman"/>
                <a:ea typeface="Times New Roman"/>
                <a:cs typeface="Times New Roman"/>
                <a:sym typeface="Times New Roman"/>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Times New Roman"/>
                <a:ea typeface="Times New Roman"/>
                <a:cs typeface="Times New Roman"/>
                <a:sym typeface="Times New Roman"/>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Times New Roman"/>
                <a:ea typeface="Times New Roman"/>
                <a:cs typeface="Times New Roman"/>
                <a:sym typeface="Times New Roman"/>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Times New Roman"/>
                <a:ea typeface="Times New Roman"/>
                <a:cs typeface="Times New Roman"/>
                <a:sym typeface="Times New Roman"/>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about:blank"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3"/>
          <p:cNvSpPr txBox="1"/>
          <p:nvPr>
            <p:ph type="ctrTitle"/>
          </p:nvPr>
        </p:nvSpPr>
        <p:spPr>
          <a:xfrm>
            <a:off x="685800" y="990600"/>
            <a:ext cx="7772400" cy="192405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59"/>
              <a:buFont typeface="Times New Roman"/>
              <a:buNone/>
            </a:pPr>
            <a:r>
              <a:rPr lang="en-US" sz="3959"/>
              <a:t>Scheme for Cold Chain, Value Addition and Preservation Infrastructure</a:t>
            </a:r>
            <a:endParaRPr sz="3959"/>
          </a:p>
        </p:txBody>
      </p:sp>
      <p:sp>
        <p:nvSpPr>
          <p:cNvPr id="85" name="Google Shape;85;p13"/>
          <p:cNvSpPr txBox="1"/>
          <p:nvPr>
            <p:ph idx="1" type="subTitle"/>
          </p:nvPr>
        </p:nvSpPr>
        <p:spPr>
          <a:xfrm>
            <a:off x="990600" y="3733800"/>
            <a:ext cx="7315200" cy="22098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dk1"/>
              </a:buClr>
              <a:buSzPts val="3200"/>
              <a:buNone/>
            </a:pPr>
            <a:r>
              <a:rPr lang="en-US">
                <a:solidFill>
                  <a:schemeClr val="dk1"/>
                </a:solidFill>
              </a:rPr>
              <a:t>13</a:t>
            </a:r>
            <a:r>
              <a:rPr baseline="30000" lang="en-US">
                <a:solidFill>
                  <a:schemeClr val="dk1"/>
                </a:solidFill>
              </a:rPr>
              <a:t>th</a:t>
            </a:r>
            <a:r>
              <a:rPr lang="en-US">
                <a:solidFill>
                  <a:schemeClr val="dk1"/>
                </a:solidFill>
              </a:rPr>
              <a:t> November, 2013</a:t>
            </a:r>
            <a:endParaRPr/>
          </a:p>
          <a:p>
            <a:pPr indent="0" lvl="0" marL="0" rtl="0" algn="ctr">
              <a:spcBef>
                <a:spcPts val="640"/>
              </a:spcBef>
              <a:spcAft>
                <a:spcPts val="0"/>
              </a:spcAft>
              <a:buClr>
                <a:schemeClr val="dk1"/>
              </a:buClr>
              <a:buSzPts val="3200"/>
              <a:buNone/>
            </a:pPr>
            <a:r>
              <a:rPr lang="en-US">
                <a:solidFill>
                  <a:schemeClr val="dk1"/>
                </a:solidFill>
              </a:rPr>
              <a:t>Ministry of Food Processing Industries</a:t>
            </a:r>
            <a:endParaRPr/>
          </a:p>
          <a:p>
            <a:pPr indent="0" lvl="0" marL="0" rtl="0" algn="ctr">
              <a:spcBef>
                <a:spcPts val="640"/>
              </a:spcBef>
              <a:spcAft>
                <a:spcPts val="0"/>
              </a:spcAft>
              <a:buClr>
                <a:schemeClr val="dk1"/>
              </a:buClr>
              <a:buSzPts val="3200"/>
              <a:buNone/>
            </a:pPr>
            <a:r>
              <a:rPr lang="en-US">
                <a:solidFill>
                  <a:schemeClr val="dk1"/>
                </a:solidFill>
              </a:rPr>
              <a:t>Government of India</a:t>
            </a:r>
            <a:endParaRPr>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2"/>
          <p:cNvSpPr txBox="1"/>
          <p:nvPr>
            <p:ph type="title"/>
          </p:nvPr>
        </p:nvSpPr>
        <p:spPr>
          <a:xfrm>
            <a:off x="457200" y="152400"/>
            <a:ext cx="8229600" cy="868362"/>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000"/>
              <a:buFont typeface="Times New Roman"/>
              <a:buNone/>
            </a:pPr>
            <a:r>
              <a:rPr lang="en-US" sz="4000"/>
              <a:t>Most Common Deficiencies/ Errors</a:t>
            </a:r>
            <a:endParaRPr sz="4000"/>
          </a:p>
        </p:txBody>
      </p:sp>
      <p:sp>
        <p:nvSpPr>
          <p:cNvPr id="138" name="Google Shape;138;p22"/>
          <p:cNvSpPr txBox="1"/>
          <p:nvPr>
            <p:ph idx="1" type="body"/>
          </p:nvPr>
        </p:nvSpPr>
        <p:spPr>
          <a:xfrm>
            <a:off x="76200" y="1143000"/>
            <a:ext cx="8991600" cy="54864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2960"/>
              <a:buChar char="•"/>
            </a:pPr>
            <a:r>
              <a:rPr lang="en-US" sz="2960"/>
              <a:t>1</a:t>
            </a:r>
            <a:r>
              <a:rPr baseline="30000" lang="en-US" sz="2960"/>
              <a:t>st</a:t>
            </a:r>
            <a:r>
              <a:rPr lang="en-US" sz="2960"/>
              <a:t> Grant Installment Requisition</a:t>
            </a:r>
            <a:endParaRPr/>
          </a:p>
          <a:p>
            <a:pPr indent="-285750" lvl="1" marL="742950" rtl="0" algn="l">
              <a:lnSpc>
                <a:spcPct val="90000"/>
              </a:lnSpc>
              <a:spcBef>
                <a:spcPts val="518"/>
              </a:spcBef>
              <a:spcAft>
                <a:spcPts val="0"/>
              </a:spcAft>
              <a:buClr>
                <a:schemeClr val="dk1"/>
              </a:buClr>
              <a:buSzPts val="2590"/>
              <a:buChar char="–"/>
            </a:pPr>
            <a:r>
              <a:rPr b="1" lang="en-US" sz="2590"/>
              <a:t>Surety Bond: </a:t>
            </a:r>
            <a:r>
              <a:rPr lang="en-US" sz="2590"/>
              <a:t>Incorrect grant amount and lack of details on approved locations, components and Capacities . Confirmation of facilities should be added as annexure.</a:t>
            </a:r>
            <a:endParaRPr/>
          </a:p>
          <a:p>
            <a:pPr indent="-228600" lvl="2" marL="1143000" rtl="0" algn="l">
              <a:lnSpc>
                <a:spcPct val="90000"/>
              </a:lnSpc>
              <a:spcBef>
                <a:spcPts val="444"/>
              </a:spcBef>
              <a:spcAft>
                <a:spcPts val="0"/>
              </a:spcAft>
              <a:buClr>
                <a:schemeClr val="dk1"/>
              </a:buClr>
              <a:buSzPts val="2220"/>
              <a:buChar char="•"/>
            </a:pPr>
            <a:r>
              <a:rPr lang="en-US" sz="2220"/>
              <a:t>Board Resolution as annexure should have a specimen signature of the authorized signatory</a:t>
            </a:r>
            <a:endParaRPr/>
          </a:p>
          <a:p>
            <a:pPr indent="-285750" lvl="1" marL="742950" rtl="0" algn="l">
              <a:lnSpc>
                <a:spcPct val="90000"/>
              </a:lnSpc>
              <a:spcBef>
                <a:spcPts val="518"/>
              </a:spcBef>
              <a:spcAft>
                <a:spcPts val="0"/>
              </a:spcAft>
              <a:buClr>
                <a:schemeClr val="dk1"/>
              </a:buClr>
              <a:buSzPts val="2590"/>
              <a:buChar char="–"/>
            </a:pPr>
            <a:r>
              <a:rPr b="1" lang="en-US" sz="2590"/>
              <a:t>Incorrect language of affidavit </a:t>
            </a:r>
            <a:r>
              <a:rPr lang="en-US" sz="2590"/>
              <a:t>confirming that the proposed project had not started commercial production / operation prior to the date of submission of application. It should also be duly notarized.</a:t>
            </a:r>
            <a:endParaRPr/>
          </a:p>
          <a:p>
            <a:pPr indent="-285750" lvl="1" marL="742950" rtl="0" algn="l">
              <a:lnSpc>
                <a:spcPct val="90000"/>
              </a:lnSpc>
              <a:spcBef>
                <a:spcPts val="518"/>
              </a:spcBef>
              <a:spcAft>
                <a:spcPts val="0"/>
              </a:spcAft>
              <a:buClr>
                <a:schemeClr val="dk1"/>
              </a:buClr>
              <a:buSzPts val="2590"/>
              <a:buChar char="–"/>
            </a:pPr>
            <a:r>
              <a:rPr b="1" lang="en-US" sz="2590"/>
              <a:t>Incorrect CGA Registration</a:t>
            </a:r>
            <a:r>
              <a:rPr lang="en-US" sz="2590"/>
              <a:t> - Controller General of Accounts (CGA) registration should have agency type “</a:t>
            </a:r>
            <a:r>
              <a:rPr b="1" lang="en-US" sz="2590"/>
              <a:t>private sector companies</a:t>
            </a:r>
            <a:r>
              <a:rPr lang="en-US" sz="2590"/>
              <a:t>” and scheme name “</a:t>
            </a:r>
            <a:r>
              <a:rPr b="1" lang="en-US" sz="2590"/>
              <a:t>Scheme for infrastructure development FPI (0386)</a:t>
            </a:r>
            <a:r>
              <a:rPr lang="en-US" sz="2590"/>
              <a:t>”</a:t>
            </a:r>
            <a:endParaRPr sz="259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23"/>
          <p:cNvSpPr txBox="1"/>
          <p:nvPr>
            <p:ph type="title"/>
          </p:nvPr>
        </p:nvSpPr>
        <p:spPr>
          <a:xfrm>
            <a:off x="457200" y="152400"/>
            <a:ext cx="8229600" cy="10668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000"/>
              <a:buFont typeface="Times New Roman"/>
              <a:buNone/>
            </a:pPr>
            <a:r>
              <a:rPr lang="en-US" sz="4000"/>
              <a:t>Most Common Deficiencies/ Errors</a:t>
            </a:r>
            <a:endParaRPr sz="4000"/>
          </a:p>
        </p:txBody>
      </p:sp>
      <p:sp>
        <p:nvSpPr>
          <p:cNvPr id="144" name="Google Shape;144;p23"/>
          <p:cNvSpPr txBox="1"/>
          <p:nvPr>
            <p:ph idx="1" type="body"/>
          </p:nvPr>
        </p:nvSpPr>
        <p:spPr>
          <a:xfrm>
            <a:off x="76200" y="1447800"/>
            <a:ext cx="8991600" cy="5181600"/>
          </a:xfrm>
          <a:prstGeom prst="rect">
            <a:avLst/>
          </a:prstGeom>
          <a:noFill/>
          <a:ln>
            <a:noFill/>
          </a:ln>
        </p:spPr>
        <p:txBody>
          <a:bodyPr anchorCtr="0" anchor="t" bIns="45700" lIns="91425" spcFirstLastPara="1" rIns="91425" wrap="square" tIns="45700">
            <a:noAutofit/>
          </a:bodyPr>
          <a:lstStyle/>
          <a:p>
            <a:pPr indent="-285750" lvl="1" marL="742950" rtl="0" algn="l">
              <a:spcBef>
                <a:spcPts val="0"/>
              </a:spcBef>
              <a:spcAft>
                <a:spcPts val="0"/>
              </a:spcAft>
              <a:buClr>
                <a:schemeClr val="dk1"/>
              </a:buClr>
              <a:buSzPts val="2800"/>
              <a:buChar char="–"/>
            </a:pPr>
            <a:r>
              <a:rPr b="1" lang="en-US"/>
              <a:t>Incorrect CA Certificate:</a:t>
            </a:r>
            <a:endParaRPr/>
          </a:p>
          <a:p>
            <a:pPr indent="-228600" lvl="2" marL="1143000" rtl="0" algn="l">
              <a:spcBef>
                <a:spcPts val="480"/>
              </a:spcBef>
              <a:spcAft>
                <a:spcPts val="0"/>
              </a:spcAft>
              <a:buClr>
                <a:schemeClr val="dk1"/>
              </a:buClr>
              <a:buSzPts val="2400"/>
              <a:buChar char="•"/>
            </a:pPr>
            <a:r>
              <a:rPr lang="en-US"/>
              <a:t>Photocopy of CA Certificate. Original is required. </a:t>
            </a:r>
            <a:endParaRPr/>
          </a:p>
          <a:p>
            <a:pPr indent="-228600" lvl="2" marL="1143000" rtl="0" algn="l">
              <a:spcBef>
                <a:spcPts val="480"/>
              </a:spcBef>
              <a:spcAft>
                <a:spcPts val="0"/>
              </a:spcAft>
              <a:buClr>
                <a:schemeClr val="dk1"/>
              </a:buClr>
              <a:buSzPts val="2400"/>
              <a:buChar char="•"/>
            </a:pPr>
            <a:r>
              <a:rPr lang="en-US"/>
              <a:t>Incorrect approved/ appraised project cost details</a:t>
            </a:r>
            <a:endParaRPr/>
          </a:p>
          <a:p>
            <a:pPr indent="-228600" lvl="2" marL="1143000" rtl="0" algn="l">
              <a:spcBef>
                <a:spcPts val="480"/>
              </a:spcBef>
              <a:spcAft>
                <a:spcPts val="0"/>
              </a:spcAft>
              <a:buClr>
                <a:schemeClr val="dk1"/>
              </a:buClr>
              <a:buSzPts val="2400"/>
              <a:buChar char="•"/>
            </a:pPr>
            <a:r>
              <a:rPr lang="en-US"/>
              <a:t>Incorrect approved/ appraised means of finance</a:t>
            </a:r>
            <a:endParaRPr/>
          </a:p>
          <a:p>
            <a:pPr indent="-228600" lvl="2" marL="1143000" rtl="0" algn="l">
              <a:spcBef>
                <a:spcPts val="480"/>
              </a:spcBef>
              <a:spcAft>
                <a:spcPts val="0"/>
              </a:spcAft>
              <a:buClr>
                <a:schemeClr val="dk1"/>
              </a:buClr>
              <a:buSzPts val="2400"/>
              <a:buChar char="•"/>
            </a:pPr>
            <a:r>
              <a:rPr lang="en-US"/>
              <a:t>Details of cost of P&amp;M/ TCW not matching with that given in the CE (Civil ) or CE(Mechanical) Certificates</a:t>
            </a:r>
            <a:endParaRPr/>
          </a:p>
          <a:p>
            <a:pPr indent="-228600" lvl="2" marL="1143000" rtl="0" algn="l">
              <a:spcBef>
                <a:spcPts val="480"/>
              </a:spcBef>
              <a:spcAft>
                <a:spcPts val="0"/>
              </a:spcAft>
              <a:buClr>
                <a:schemeClr val="dk1"/>
              </a:buClr>
              <a:buSzPts val="2400"/>
              <a:buChar char="•"/>
            </a:pPr>
            <a:r>
              <a:rPr lang="en-US"/>
              <a:t>Advance payments made not indicated separately</a:t>
            </a:r>
            <a:endParaRPr/>
          </a:p>
          <a:p>
            <a:pPr indent="-228600" lvl="2" marL="1143000" rtl="0" algn="l">
              <a:spcBef>
                <a:spcPts val="480"/>
              </a:spcBef>
              <a:spcAft>
                <a:spcPts val="0"/>
              </a:spcAft>
              <a:buClr>
                <a:schemeClr val="dk1"/>
              </a:buClr>
              <a:buSzPts val="2400"/>
              <a:buChar char="•"/>
            </a:pPr>
            <a:r>
              <a:rPr lang="en-US"/>
              <a:t>Certificates not countersigned by the promoter</a:t>
            </a:r>
            <a:endParaRPr/>
          </a:p>
          <a:p>
            <a:pPr indent="-228600" lvl="2" marL="1143000" rtl="0" algn="l">
              <a:spcBef>
                <a:spcPts val="480"/>
              </a:spcBef>
              <a:spcAft>
                <a:spcPts val="0"/>
              </a:spcAft>
              <a:buClr>
                <a:schemeClr val="dk1"/>
              </a:buClr>
              <a:buSzPts val="2400"/>
              <a:buChar char="•"/>
            </a:pPr>
            <a:r>
              <a:rPr lang="en-US"/>
              <a:t>Insufficient mention of due diligence done for the project cost verification such as verification of books of accounts, bills, invoices, etc. </a:t>
            </a:r>
            <a:endParaRPr/>
          </a:p>
          <a:p>
            <a:pPr indent="-76200" lvl="2" marL="1143000" rtl="0" algn="l">
              <a:spcBef>
                <a:spcPts val="480"/>
              </a:spcBef>
              <a:spcAft>
                <a:spcPts val="0"/>
              </a:spcAft>
              <a:buClr>
                <a:schemeClr val="dk1"/>
              </a:buClr>
              <a:buSzPts val="2400"/>
              <a:buNone/>
            </a:pPr>
            <a:r>
              <a:t/>
            </a:r>
            <a:endParaRPr/>
          </a:p>
          <a:p>
            <a:pPr indent="-76200" lvl="2" marL="1143000" rtl="0" algn="l">
              <a:spcBef>
                <a:spcPts val="480"/>
              </a:spcBef>
              <a:spcAft>
                <a:spcPts val="0"/>
              </a:spcAft>
              <a:buClr>
                <a:schemeClr val="dk1"/>
              </a:buClr>
              <a:buSzPts val="24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4"/>
          <p:cNvSpPr txBox="1"/>
          <p:nvPr>
            <p:ph type="title"/>
          </p:nvPr>
        </p:nvSpPr>
        <p:spPr>
          <a:xfrm>
            <a:off x="457200" y="152400"/>
            <a:ext cx="8229600" cy="6858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600"/>
              <a:buFont typeface="Times New Roman"/>
              <a:buNone/>
            </a:pPr>
            <a:r>
              <a:rPr lang="en-US" sz="3600"/>
              <a:t>Most Common Deficiencies/ Errors</a:t>
            </a:r>
            <a:endParaRPr sz="3600"/>
          </a:p>
        </p:txBody>
      </p:sp>
      <p:sp>
        <p:nvSpPr>
          <p:cNvPr id="150" name="Google Shape;150;p24"/>
          <p:cNvSpPr txBox="1"/>
          <p:nvPr>
            <p:ph idx="1" type="body"/>
          </p:nvPr>
        </p:nvSpPr>
        <p:spPr>
          <a:xfrm>
            <a:off x="76200" y="990600"/>
            <a:ext cx="8991600" cy="5867400"/>
          </a:xfrm>
          <a:prstGeom prst="rect">
            <a:avLst/>
          </a:prstGeom>
          <a:noFill/>
          <a:ln>
            <a:noFill/>
          </a:ln>
        </p:spPr>
        <p:txBody>
          <a:bodyPr anchorCtr="0" anchor="t" bIns="45700" lIns="91425" spcFirstLastPara="1" rIns="91425" wrap="square" tIns="45700">
            <a:noAutofit/>
          </a:bodyPr>
          <a:lstStyle/>
          <a:p>
            <a:pPr indent="-285750" lvl="1" marL="742950" rtl="0" algn="l">
              <a:lnSpc>
                <a:spcPct val="90000"/>
              </a:lnSpc>
              <a:spcBef>
                <a:spcPts val="0"/>
              </a:spcBef>
              <a:spcAft>
                <a:spcPts val="0"/>
              </a:spcAft>
              <a:buClr>
                <a:schemeClr val="dk1"/>
              </a:buClr>
              <a:buSzPts val="2800"/>
              <a:buChar char="–"/>
            </a:pPr>
            <a:r>
              <a:rPr b="1" lang="en-US"/>
              <a:t>Incorrect CE (Civil) Certificate for Civil Work:</a:t>
            </a:r>
            <a:endParaRPr/>
          </a:p>
          <a:p>
            <a:pPr indent="-228600" lvl="2" marL="1143000" rtl="0" algn="l">
              <a:lnSpc>
                <a:spcPct val="90000"/>
              </a:lnSpc>
              <a:spcBef>
                <a:spcPts val="480"/>
              </a:spcBef>
              <a:spcAft>
                <a:spcPts val="0"/>
              </a:spcAft>
              <a:buClr>
                <a:schemeClr val="dk1"/>
              </a:buClr>
              <a:buSzPts val="2400"/>
              <a:buChar char="•"/>
            </a:pPr>
            <a:r>
              <a:rPr lang="en-US"/>
              <a:t>Photocopy of CE (Civil) Certificate. Original is required. </a:t>
            </a:r>
            <a:endParaRPr/>
          </a:p>
          <a:p>
            <a:pPr indent="-228600" lvl="2" marL="1143000" rtl="0" algn="l">
              <a:lnSpc>
                <a:spcPct val="90000"/>
              </a:lnSpc>
              <a:spcBef>
                <a:spcPts val="480"/>
              </a:spcBef>
              <a:spcAft>
                <a:spcPts val="0"/>
              </a:spcAft>
              <a:buClr>
                <a:schemeClr val="dk1"/>
              </a:buClr>
              <a:buSzPts val="2400"/>
              <a:buChar char="•"/>
            </a:pPr>
            <a:r>
              <a:rPr lang="en-US"/>
              <a:t>Certificate from Architect instead of CE (Civil)</a:t>
            </a:r>
            <a:endParaRPr/>
          </a:p>
          <a:p>
            <a:pPr indent="-228600" lvl="2" marL="1143000" rtl="0" algn="l">
              <a:lnSpc>
                <a:spcPct val="90000"/>
              </a:lnSpc>
              <a:spcBef>
                <a:spcPts val="480"/>
              </a:spcBef>
              <a:spcAft>
                <a:spcPts val="0"/>
              </a:spcAft>
              <a:buClr>
                <a:schemeClr val="dk1"/>
              </a:buClr>
              <a:buSzPts val="2400"/>
              <a:buChar char="•"/>
            </a:pPr>
            <a:r>
              <a:rPr lang="en-US"/>
              <a:t>Approved/ appraised item wise TCW dimensions and cost details not given</a:t>
            </a:r>
            <a:endParaRPr/>
          </a:p>
          <a:p>
            <a:pPr indent="-228600" lvl="2" marL="1143000" rtl="0" algn="l">
              <a:lnSpc>
                <a:spcPct val="90000"/>
              </a:lnSpc>
              <a:spcBef>
                <a:spcPts val="480"/>
              </a:spcBef>
              <a:spcAft>
                <a:spcPts val="0"/>
              </a:spcAft>
              <a:buClr>
                <a:schemeClr val="dk1"/>
              </a:buClr>
              <a:buSzPts val="2400"/>
              <a:buChar char="•"/>
            </a:pPr>
            <a:r>
              <a:rPr lang="en-US"/>
              <a:t>Incorrect approved/ appraised item wise TCW dimensions and cost details</a:t>
            </a:r>
            <a:endParaRPr/>
          </a:p>
          <a:p>
            <a:pPr indent="-228600" lvl="2" marL="1143000" rtl="0" algn="l">
              <a:lnSpc>
                <a:spcPct val="90000"/>
              </a:lnSpc>
              <a:spcBef>
                <a:spcPts val="480"/>
              </a:spcBef>
              <a:spcAft>
                <a:spcPts val="0"/>
              </a:spcAft>
              <a:buClr>
                <a:schemeClr val="dk1"/>
              </a:buClr>
              <a:buSzPts val="2400"/>
              <a:buChar char="•"/>
            </a:pPr>
            <a:r>
              <a:rPr lang="en-US"/>
              <a:t>Details of cost of TCW not matching with that given in the CA Certificate</a:t>
            </a:r>
            <a:endParaRPr/>
          </a:p>
          <a:p>
            <a:pPr indent="-228600" lvl="2" marL="1143000" rtl="0" algn="l">
              <a:lnSpc>
                <a:spcPct val="90000"/>
              </a:lnSpc>
              <a:spcBef>
                <a:spcPts val="480"/>
              </a:spcBef>
              <a:spcAft>
                <a:spcPts val="0"/>
              </a:spcAft>
              <a:buClr>
                <a:schemeClr val="dk1"/>
              </a:buClr>
              <a:buSzPts val="2400"/>
              <a:buChar char="•"/>
            </a:pPr>
            <a:r>
              <a:rPr lang="en-US"/>
              <a:t>Actual item wise progress/ specifications/ quantity not shown in the certificate</a:t>
            </a:r>
            <a:endParaRPr/>
          </a:p>
          <a:p>
            <a:pPr indent="-228600" lvl="2" marL="1143000" rtl="0" algn="l">
              <a:lnSpc>
                <a:spcPct val="90000"/>
              </a:lnSpc>
              <a:spcBef>
                <a:spcPts val="480"/>
              </a:spcBef>
              <a:spcAft>
                <a:spcPts val="0"/>
              </a:spcAft>
              <a:buClr>
                <a:schemeClr val="dk1"/>
              </a:buClr>
              <a:buSzPts val="2400"/>
              <a:buChar char="•"/>
            </a:pPr>
            <a:r>
              <a:rPr lang="en-US"/>
              <a:t>Advance payments made not indicated separately</a:t>
            </a:r>
            <a:endParaRPr/>
          </a:p>
          <a:p>
            <a:pPr indent="-228600" lvl="2" marL="1143000" rtl="0" algn="l">
              <a:lnSpc>
                <a:spcPct val="90000"/>
              </a:lnSpc>
              <a:spcBef>
                <a:spcPts val="480"/>
              </a:spcBef>
              <a:spcAft>
                <a:spcPts val="0"/>
              </a:spcAft>
              <a:buClr>
                <a:schemeClr val="dk1"/>
              </a:buClr>
              <a:buSzPts val="2400"/>
              <a:buChar char="•"/>
            </a:pPr>
            <a:r>
              <a:rPr lang="en-US"/>
              <a:t>No comments on the quality of the civil work and names of suppliers, etc. </a:t>
            </a:r>
            <a:endParaRPr/>
          </a:p>
          <a:p>
            <a:pPr indent="-228600" lvl="2" marL="1143000" rtl="0" algn="l">
              <a:lnSpc>
                <a:spcPct val="90000"/>
              </a:lnSpc>
              <a:spcBef>
                <a:spcPts val="480"/>
              </a:spcBef>
              <a:spcAft>
                <a:spcPts val="0"/>
              </a:spcAft>
              <a:buClr>
                <a:schemeClr val="dk1"/>
              </a:buClr>
              <a:buSzPts val="2400"/>
              <a:buChar char="•"/>
            </a:pPr>
            <a:r>
              <a:rPr lang="en-US"/>
              <a:t>Not countersigned by the promoter </a:t>
            </a:r>
            <a:endParaRPr/>
          </a:p>
          <a:p>
            <a:pPr indent="-76200" lvl="2" marL="1143000" rtl="0" algn="l">
              <a:lnSpc>
                <a:spcPct val="90000"/>
              </a:lnSpc>
              <a:spcBef>
                <a:spcPts val="480"/>
              </a:spcBef>
              <a:spcAft>
                <a:spcPts val="0"/>
              </a:spcAft>
              <a:buClr>
                <a:schemeClr val="dk1"/>
              </a:buClr>
              <a:buSzPts val="2400"/>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5"/>
          <p:cNvSpPr txBox="1"/>
          <p:nvPr>
            <p:ph type="title"/>
          </p:nvPr>
        </p:nvSpPr>
        <p:spPr>
          <a:xfrm>
            <a:off x="457200" y="152400"/>
            <a:ext cx="8229600" cy="10668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000"/>
              <a:buFont typeface="Times New Roman"/>
              <a:buNone/>
            </a:pPr>
            <a:r>
              <a:rPr lang="en-US" sz="4000"/>
              <a:t>Most Common Deficiencies/ Errors</a:t>
            </a:r>
            <a:endParaRPr sz="4000"/>
          </a:p>
        </p:txBody>
      </p:sp>
      <p:sp>
        <p:nvSpPr>
          <p:cNvPr id="156" name="Google Shape;156;p25"/>
          <p:cNvSpPr txBox="1"/>
          <p:nvPr>
            <p:ph idx="1" type="body"/>
          </p:nvPr>
        </p:nvSpPr>
        <p:spPr>
          <a:xfrm>
            <a:off x="76200" y="1371600"/>
            <a:ext cx="8991600" cy="5486400"/>
          </a:xfrm>
          <a:prstGeom prst="rect">
            <a:avLst/>
          </a:prstGeom>
          <a:noFill/>
          <a:ln>
            <a:noFill/>
          </a:ln>
        </p:spPr>
        <p:txBody>
          <a:bodyPr anchorCtr="0" anchor="t" bIns="45700" lIns="91425" spcFirstLastPara="1" rIns="91425" wrap="square" tIns="45700">
            <a:noAutofit/>
          </a:bodyPr>
          <a:lstStyle/>
          <a:p>
            <a:pPr indent="-285750" lvl="1" marL="742950" rtl="0" algn="l">
              <a:spcBef>
                <a:spcPts val="0"/>
              </a:spcBef>
              <a:spcAft>
                <a:spcPts val="0"/>
              </a:spcAft>
              <a:buClr>
                <a:schemeClr val="dk1"/>
              </a:buClr>
              <a:buSzPts val="2590"/>
              <a:buChar char="–"/>
            </a:pPr>
            <a:r>
              <a:rPr b="1" lang="en-US" sz="2590"/>
              <a:t>Incorrect CE (Mechanical) Certificate for P&amp;M:</a:t>
            </a:r>
            <a:endParaRPr/>
          </a:p>
          <a:p>
            <a:pPr indent="-228600" lvl="2" marL="1143000" rtl="0" algn="l">
              <a:spcBef>
                <a:spcPts val="444"/>
              </a:spcBef>
              <a:spcAft>
                <a:spcPts val="0"/>
              </a:spcAft>
              <a:buClr>
                <a:schemeClr val="dk1"/>
              </a:buClr>
              <a:buSzPts val="2220"/>
              <a:buChar char="•"/>
            </a:pPr>
            <a:r>
              <a:rPr lang="en-US" sz="2220"/>
              <a:t>Photocopy of CE (Mechanical) Certificate. Original is required. </a:t>
            </a:r>
            <a:endParaRPr/>
          </a:p>
          <a:p>
            <a:pPr indent="-228600" lvl="2" marL="1143000" rtl="0" algn="l">
              <a:spcBef>
                <a:spcPts val="444"/>
              </a:spcBef>
              <a:spcAft>
                <a:spcPts val="0"/>
              </a:spcAft>
              <a:buClr>
                <a:schemeClr val="dk1"/>
              </a:buClr>
              <a:buSzPts val="2220"/>
              <a:buChar char="•"/>
            </a:pPr>
            <a:r>
              <a:rPr lang="en-US" sz="2220"/>
              <a:t>Approved/ appraised item wise P&amp;M specifications/ capacities and cost details not given</a:t>
            </a:r>
            <a:endParaRPr/>
          </a:p>
          <a:p>
            <a:pPr indent="-228600" lvl="2" marL="1143000" rtl="0" algn="l">
              <a:spcBef>
                <a:spcPts val="444"/>
              </a:spcBef>
              <a:spcAft>
                <a:spcPts val="0"/>
              </a:spcAft>
              <a:buClr>
                <a:schemeClr val="dk1"/>
              </a:buClr>
              <a:buSzPts val="2220"/>
              <a:buChar char="•"/>
            </a:pPr>
            <a:r>
              <a:rPr lang="en-US" sz="2220"/>
              <a:t>Incorrect approved/ appraised item wise P&amp;M specifications/ capacities and cost details</a:t>
            </a:r>
            <a:endParaRPr/>
          </a:p>
          <a:p>
            <a:pPr indent="-228600" lvl="2" marL="1143000" rtl="0" algn="l">
              <a:spcBef>
                <a:spcPts val="444"/>
              </a:spcBef>
              <a:spcAft>
                <a:spcPts val="0"/>
              </a:spcAft>
              <a:buClr>
                <a:schemeClr val="dk1"/>
              </a:buClr>
              <a:buSzPts val="2220"/>
              <a:buChar char="•"/>
            </a:pPr>
            <a:r>
              <a:rPr lang="en-US" sz="2220"/>
              <a:t>Details of cost of P&amp;M not matching with that given in the CA Certificate</a:t>
            </a:r>
            <a:endParaRPr/>
          </a:p>
          <a:p>
            <a:pPr indent="-228600" lvl="2" marL="1143000" rtl="0" algn="l">
              <a:spcBef>
                <a:spcPts val="444"/>
              </a:spcBef>
              <a:spcAft>
                <a:spcPts val="0"/>
              </a:spcAft>
              <a:buClr>
                <a:schemeClr val="dk1"/>
              </a:buClr>
              <a:buSzPts val="2220"/>
              <a:buChar char="•"/>
            </a:pPr>
            <a:r>
              <a:rPr lang="en-US" sz="2220"/>
              <a:t>Actual item wise progress/ specifications/ quantity not shown in the certificate</a:t>
            </a:r>
            <a:endParaRPr/>
          </a:p>
          <a:p>
            <a:pPr indent="-228600" lvl="2" marL="1143000" rtl="0" algn="l">
              <a:spcBef>
                <a:spcPts val="444"/>
              </a:spcBef>
              <a:spcAft>
                <a:spcPts val="0"/>
              </a:spcAft>
              <a:buClr>
                <a:schemeClr val="dk1"/>
              </a:buClr>
              <a:buSzPts val="2220"/>
              <a:buChar char="•"/>
            </a:pPr>
            <a:r>
              <a:rPr lang="en-US" sz="2220"/>
              <a:t>Advance payments made not indicated separately</a:t>
            </a:r>
            <a:endParaRPr/>
          </a:p>
          <a:p>
            <a:pPr indent="-228600" lvl="2" marL="1143000" rtl="0" algn="l">
              <a:spcBef>
                <a:spcPts val="444"/>
              </a:spcBef>
              <a:spcAft>
                <a:spcPts val="0"/>
              </a:spcAft>
              <a:buClr>
                <a:schemeClr val="dk1"/>
              </a:buClr>
              <a:buSzPts val="2220"/>
              <a:buChar char="•"/>
            </a:pPr>
            <a:r>
              <a:rPr lang="en-US" sz="2220"/>
              <a:t>No comments on the quality of the P&amp;M and names of manufacturers, suppliers, etc. </a:t>
            </a:r>
            <a:endParaRPr/>
          </a:p>
          <a:p>
            <a:pPr indent="-228600" lvl="2" marL="1143000" rtl="0" algn="l">
              <a:spcBef>
                <a:spcPts val="444"/>
              </a:spcBef>
              <a:spcAft>
                <a:spcPts val="0"/>
              </a:spcAft>
              <a:buClr>
                <a:schemeClr val="dk1"/>
              </a:buClr>
              <a:buSzPts val="2220"/>
              <a:buChar char="•"/>
            </a:pPr>
            <a:r>
              <a:rPr lang="en-US" sz="2220"/>
              <a:t>Not countersigned by the promoter </a:t>
            </a:r>
            <a:endParaRPr/>
          </a:p>
          <a:p>
            <a:pPr indent="-87630" lvl="2" marL="1143000" rtl="0" algn="l">
              <a:spcBef>
                <a:spcPts val="444"/>
              </a:spcBef>
              <a:spcAft>
                <a:spcPts val="0"/>
              </a:spcAft>
              <a:buClr>
                <a:schemeClr val="dk1"/>
              </a:buClr>
              <a:buSzPts val="2220"/>
              <a:buNone/>
            </a:pPr>
            <a:r>
              <a:t/>
            </a:r>
            <a:endParaRPr sz="222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26"/>
          <p:cNvSpPr txBox="1"/>
          <p:nvPr>
            <p:ph type="title"/>
          </p:nvPr>
        </p:nvSpPr>
        <p:spPr>
          <a:xfrm>
            <a:off x="457200" y="152400"/>
            <a:ext cx="8229600" cy="8382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000"/>
              <a:buFont typeface="Times New Roman"/>
              <a:buNone/>
            </a:pPr>
            <a:r>
              <a:rPr lang="en-US" sz="4000"/>
              <a:t>Most Common Deficiencies/ Errors</a:t>
            </a:r>
            <a:endParaRPr sz="4000"/>
          </a:p>
        </p:txBody>
      </p:sp>
      <p:sp>
        <p:nvSpPr>
          <p:cNvPr id="162" name="Google Shape;162;p26"/>
          <p:cNvSpPr txBox="1"/>
          <p:nvPr>
            <p:ph idx="1" type="body"/>
          </p:nvPr>
        </p:nvSpPr>
        <p:spPr>
          <a:xfrm>
            <a:off x="76200" y="1143000"/>
            <a:ext cx="8991600" cy="5715000"/>
          </a:xfrm>
          <a:prstGeom prst="rect">
            <a:avLst/>
          </a:prstGeom>
          <a:noFill/>
          <a:ln>
            <a:noFill/>
          </a:ln>
        </p:spPr>
        <p:txBody>
          <a:bodyPr anchorCtr="0" anchor="t" bIns="45700" lIns="91425" spcFirstLastPara="1" rIns="91425" wrap="square" tIns="45700">
            <a:noAutofit/>
          </a:bodyPr>
          <a:lstStyle/>
          <a:p>
            <a:pPr indent="-285750" lvl="1" marL="742950" rtl="0" algn="l">
              <a:lnSpc>
                <a:spcPct val="90000"/>
              </a:lnSpc>
              <a:spcBef>
                <a:spcPts val="0"/>
              </a:spcBef>
              <a:spcAft>
                <a:spcPts val="0"/>
              </a:spcAft>
              <a:buClr>
                <a:schemeClr val="dk1"/>
              </a:buClr>
              <a:buSzPts val="2800"/>
              <a:buChar char="–"/>
            </a:pPr>
            <a:r>
              <a:rPr b="1" lang="en-US"/>
              <a:t>Details of unsecured loan (along with PAN numbers of lenders:</a:t>
            </a:r>
            <a:endParaRPr/>
          </a:p>
          <a:p>
            <a:pPr indent="-228600" lvl="2" marL="1143000" rtl="0" algn="l">
              <a:lnSpc>
                <a:spcPct val="90000"/>
              </a:lnSpc>
              <a:spcBef>
                <a:spcPts val="480"/>
              </a:spcBef>
              <a:spcAft>
                <a:spcPts val="0"/>
              </a:spcAft>
              <a:buClr>
                <a:schemeClr val="dk1"/>
              </a:buClr>
              <a:buSzPts val="2400"/>
              <a:buChar char="•"/>
            </a:pPr>
            <a:r>
              <a:rPr lang="en-US"/>
              <a:t>Not certified by CA</a:t>
            </a:r>
            <a:endParaRPr/>
          </a:p>
          <a:p>
            <a:pPr indent="-228600" lvl="2" marL="1143000" rtl="0" algn="l">
              <a:lnSpc>
                <a:spcPct val="90000"/>
              </a:lnSpc>
              <a:spcBef>
                <a:spcPts val="480"/>
              </a:spcBef>
              <a:spcAft>
                <a:spcPts val="0"/>
              </a:spcAft>
              <a:buClr>
                <a:schemeClr val="dk1"/>
              </a:buClr>
              <a:buSzPts val="2400"/>
              <a:buChar char="•"/>
            </a:pPr>
            <a:r>
              <a:rPr lang="en-US"/>
              <a:t>PAN Numbers of lenders not mentioned </a:t>
            </a:r>
            <a:endParaRPr/>
          </a:p>
          <a:p>
            <a:pPr indent="-228600" lvl="2" marL="1143000" rtl="0" algn="l">
              <a:lnSpc>
                <a:spcPct val="90000"/>
              </a:lnSpc>
              <a:spcBef>
                <a:spcPts val="480"/>
              </a:spcBef>
              <a:spcAft>
                <a:spcPts val="0"/>
              </a:spcAft>
              <a:buClr>
                <a:schemeClr val="dk1"/>
              </a:buClr>
              <a:buSzPts val="2400"/>
              <a:buChar char="•"/>
            </a:pPr>
            <a:r>
              <a:rPr lang="en-US"/>
              <a:t>Not countersigned by the promoter </a:t>
            </a:r>
            <a:endParaRPr/>
          </a:p>
          <a:p>
            <a:pPr indent="-285750" lvl="1" marL="742950" rtl="0" algn="l">
              <a:lnSpc>
                <a:spcPct val="90000"/>
              </a:lnSpc>
              <a:spcBef>
                <a:spcPts val="560"/>
              </a:spcBef>
              <a:spcAft>
                <a:spcPts val="0"/>
              </a:spcAft>
              <a:buClr>
                <a:schemeClr val="dk1"/>
              </a:buClr>
              <a:buSzPts val="2800"/>
              <a:buChar char="–"/>
            </a:pPr>
            <a:r>
              <a:rPr b="1" lang="en-US"/>
              <a:t>Bank Certificate and Consent Letter: </a:t>
            </a:r>
            <a:endParaRPr/>
          </a:p>
          <a:p>
            <a:pPr indent="-228600" lvl="2" marL="1143000" rtl="0" algn="l">
              <a:lnSpc>
                <a:spcPct val="90000"/>
              </a:lnSpc>
              <a:spcBef>
                <a:spcPts val="480"/>
              </a:spcBef>
              <a:spcAft>
                <a:spcPts val="0"/>
              </a:spcAft>
              <a:buClr>
                <a:schemeClr val="dk1"/>
              </a:buClr>
              <a:buSzPts val="2400"/>
              <a:buChar char="•"/>
            </a:pPr>
            <a:r>
              <a:rPr lang="en-US"/>
              <a:t>Mismatch of disbursed amount from that mentioned in the means of finance of CA certificate</a:t>
            </a:r>
            <a:endParaRPr/>
          </a:p>
          <a:p>
            <a:pPr indent="-228600" lvl="2" marL="1143000" rtl="0" algn="l">
              <a:lnSpc>
                <a:spcPct val="90000"/>
              </a:lnSpc>
              <a:spcBef>
                <a:spcPts val="480"/>
              </a:spcBef>
              <a:spcAft>
                <a:spcPts val="0"/>
              </a:spcAft>
              <a:buClr>
                <a:schemeClr val="dk1"/>
              </a:buClr>
              <a:buSzPts val="2400"/>
              <a:buChar char="•"/>
            </a:pPr>
            <a:r>
              <a:rPr lang="en-US"/>
              <a:t>Recommendation/ consent not given by Bank for disbursement of grant through the bank account</a:t>
            </a:r>
            <a:endParaRPr/>
          </a:p>
          <a:p>
            <a:pPr indent="-228600" lvl="2" marL="1143000" rtl="0" algn="l">
              <a:lnSpc>
                <a:spcPct val="90000"/>
              </a:lnSpc>
              <a:spcBef>
                <a:spcPts val="480"/>
              </a:spcBef>
              <a:spcAft>
                <a:spcPts val="0"/>
              </a:spcAft>
              <a:buClr>
                <a:schemeClr val="dk1"/>
              </a:buClr>
              <a:buSzPts val="2400"/>
              <a:buChar char="•"/>
            </a:pPr>
            <a:r>
              <a:rPr lang="en-US"/>
              <a:t>Not providing details of Current Account of the applicant where the grant is to be transferred. </a:t>
            </a:r>
            <a:endParaRPr/>
          </a:p>
          <a:p>
            <a:pPr indent="-228600" lvl="2" marL="1143000" rtl="0" algn="l">
              <a:lnSpc>
                <a:spcPct val="90000"/>
              </a:lnSpc>
              <a:spcBef>
                <a:spcPts val="480"/>
              </a:spcBef>
              <a:spcAft>
                <a:spcPts val="0"/>
              </a:spcAft>
              <a:buClr>
                <a:schemeClr val="dk1"/>
              </a:buClr>
              <a:buSzPts val="2400"/>
              <a:buChar char="•"/>
            </a:pPr>
            <a:r>
              <a:rPr lang="en-US"/>
              <a:t>Term loan account given as the desired account for grant transfer </a:t>
            </a:r>
            <a:endParaRPr/>
          </a:p>
          <a:p>
            <a:pPr indent="-76200" lvl="2" marL="1143000" rtl="0" algn="l">
              <a:lnSpc>
                <a:spcPct val="90000"/>
              </a:lnSpc>
              <a:spcBef>
                <a:spcPts val="480"/>
              </a:spcBef>
              <a:spcAft>
                <a:spcPts val="0"/>
              </a:spcAft>
              <a:buClr>
                <a:schemeClr val="dk1"/>
              </a:buClr>
              <a:buSzPts val="2400"/>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7"/>
          <p:cNvSpPr txBox="1"/>
          <p:nvPr>
            <p:ph type="title"/>
          </p:nvPr>
        </p:nvSpPr>
        <p:spPr>
          <a:xfrm>
            <a:off x="457200" y="152400"/>
            <a:ext cx="8229600" cy="9144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000"/>
              <a:buFont typeface="Times New Roman"/>
              <a:buNone/>
            </a:pPr>
            <a:r>
              <a:rPr lang="en-US" sz="4000"/>
              <a:t>Most Common Deficiencies/ Errors</a:t>
            </a:r>
            <a:endParaRPr sz="4000"/>
          </a:p>
        </p:txBody>
      </p:sp>
      <p:sp>
        <p:nvSpPr>
          <p:cNvPr id="168" name="Google Shape;168;p27"/>
          <p:cNvSpPr txBox="1"/>
          <p:nvPr>
            <p:ph idx="1" type="body"/>
          </p:nvPr>
        </p:nvSpPr>
        <p:spPr>
          <a:xfrm>
            <a:off x="76200" y="1143000"/>
            <a:ext cx="8991600" cy="5715000"/>
          </a:xfrm>
          <a:prstGeom prst="rect">
            <a:avLst/>
          </a:prstGeom>
          <a:noFill/>
          <a:ln>
            <a:noFill/>
          </a:ln>
        </p:spPr>
        <p:txBody>
          <a:bodyPr anchorCtr="0" anchor="t" bIns="45700" lIns="91425" spcFirstLastPara="1" rIns="91425" wrap="square" tIns="45700">
            <a:noAutofit/>
          </a:bodyPr>
          <a:lstStyle/>
          <a:p>
            <a:pPr indent="-285750" lvl="1" marL="742950" rtl="0" algn="l">
              <a:lnSpc>
                <a:spcPct val="90000"/>
              </a:lnSpc>
              <a:spcBef>
                <a:spcPts val="0"/>
              </a:spcBef>
              <a:spcAft>
                <a:spcPts val="0"/>
              </a:spcAft>
              <a:buClr>
                <a:schemeClr val="dk1"/>
              </a:buClr>
              <a:buSzPts val="2400"/>
              <a:buChar char="–"/>
            </a:pPr>
            <a:r>
              <a:rPr b="1" lang="en-US" sz="2400"/>
              <a:t>Land Documents:</a:t>
            </a:r>
            <a:r>
              <a:rPr lang="en-US" sz="2400"/>
              <a:t> </a:t>
            </a:r>
            <a:endParaRPr/>
          </a:p>
          <a:p>
            <a:pPr indent="-228600" lvl="2" marL="1143000" rtl="0" algn="l">
              <a:lnSpc>
                <a:spcPct val="90000"/>
              </a:lnSpc>
              <a:spcBef>
                <a:spcPts val="440"/>
              </a:spcBef>
              <a:spcAft>
                <a:spcPts val="0"/>
              </a:spcAft>
              <a:buClr>
                <a:schemeClr val="dk1"/>
              </a:buClr>
              <a:buSzPts val="2200"/>
              <a:buChar char="•"/>
            </a:pPr>
            <a:r>
              <a:rPr lang="en-US" sz="2200"/>
              <a:t>Required for the main locations/ (s) before the release of 1</a:t>
            </a:r>
            <a:r>
              <a:rPr baseline="30000" lang="en-US" sz="2200"/>
              <a:t>st</a:t>
            </a:r>
            <a:r>
              <a:rPr lang="en-US" sz="2200"/>
              <a:t> installment of grant</a:t>
            </a:r>
            <a:endParaRPr/>
          </a:p>
          <a:p>
            <a:pPr indent="-228600" lvl="2" marL="1143000" rtl="0" algn="l">
              <a:lnSpc>
                <a:spcPct val="90000"/>
              </a:lnSpc>
              <a:spcBef>
                <a:spcPts val="440"/>
              </a:spcBef>
              <a:spcAft>
                <a:spcPts val="0"/>
              </a:spcAft>
              <a:buClr>
                <a:schemeClr val="dk1"/>
              </a:buClr>
              <a:buSzPts val="2200"/>
              <a:buChar char="•"/>
            </a:pPr>
            <a:r>
              <a:rPr lang="en-US" sz="2200"/>
              <a:t>Non notarized or photocopy of notarized land documents submitted</a:t>
            </a:r>
            <a:endParaRPr/>
          </a:p>
          <a:p>
            <a:pPr indent="-228600" lvl="2" marL="1143000" rtl="0" algn="l">
              <a:lnSpc>
                <a:spcPct val="90000"/>
              </a:lnSpc>
              <a:spcBef>
                <a:spcPts val="440"/>
              </a:spcBef>
              <a:spcAft>
                <a:spcPts val="0"/>
              </a:spcAft>
              <a:buClr>
                <a:schemeClr val="dk1"/>
              </a:buClr>
              <a:buSzPts val="2200"/>
              <a:buChar char="•"/>
            </a:pPr>
            <a:r>
              <a:rPr lang="en-US" sz="2200"/>
              <a:t>English version not submitted</a:t>
            </a:r>
            <a:endParaRPr/>
          </a:p>
          <a:p>
            <a:pPr indent="-228600" lvl="2" marL="1143000" rtl="0" algn="l">
              <a:lnSpc>
                <a:spcPct val="90000"/>
              </a:lnSpc>
              <a:spcBef>
                <a:spcPts val="440"/>
              </a:spcBef>
              <a:spcAft>
                <a:spcPts val="0"/>
              </a:spcAft>
              <a:buClr>
                <a:schemeClr val="dk1"/>
              </a:buClr>
              <a:buSzPts val="2200"/>
              <a:buChar char="•"/>
            </a:pPr>
            <a:r>
              <a:rPr lang="en-US" sz="2200"/>
              <a:t>Lease period less than 15 years</a:t>
            </a:r>
            <a:endParaRPr/>
          </a:p>
          <a:p>
            <a:pPr indent="-228600" lvl="2" marL="1143000" rtl="0" algn="l">
              <a:lnSpc>
                <a:spcPct val="90000"/>
              </a:lnSpc>
              <a:spcBef>
                <a:spcPts val="440"/>
              </a:spcBef>
              <a:spcAft>
                <a:spcPts val="0"/>
              </a:spcAft>
              <a:buClr>
                <a:schemeClr val="dk1"/>
              </a:buClr>
              <a:buSzPts val="2200"/>
              <a:buChar char="•"/>
            </a:pPr>
            <a:r>
              <a:rPr lang="en-US" sz="2200"/>
              <a:t>Many times CLU not submitted </a:t>
            </a:r>
            <a:endParaRPr/>
          </a:p>
          <a:p>
            <a:pPr indent="-285750" lvl="1" marL="742950" rtl="0" algn="l">
              <a:lnSpc>
                <a:spcPct val="90000"/>
              </a:lnSpc>
              <a:spcBef>
                <a:spcPts val="480"/>
              </a:spcBef>
              <a:spcAft>
                <a:spcPts val="0"/>
              </a:spcAft>
              <a:buClr>
                <a:schemeClr val="dk1"/>
              </a:buClr>
              <a:buSzPts val="2400"/>
              <a:buChar char="–"/>
            </a:pPr>
            <a:r>
              <a:rPr b="1" lang="en-US" sz="2400"/>
              <a:t>Bank Statements &amp; Receipts, in case of advance payments: </a:t>
            </a:r>
            <a:endParaRPr/>
          </a:p>
          <a:p>
            <a:pPr indent="-228600" lvl="2" marL="1143000" rtl="0" algn="l">
              <a:lnSpc>
                <a:spcPct val="90000"/>
              </a:lnSpc>
              <a:spcBef>
                <a:spcPts val="440"/>
              </a:spcBef>
              <a:spcAft>
                <a:spcPts val="0"/>
              </a:spcAft>
              <a:buClr>
                <a:schemeClr val="dk1"/>
              </a:buClr>
              <a:buSzPts val="2200"/>
              <a:buChar char="•"/>
            </a:pPr>
            <a:r>
              <a:rPr lang="en-US" sz="2200"/>
              <a:t>Bank statement does not indicate the name of the suppliers, etc. Payments are also not highlighted. </a:t>
            </a:r>
            <a:endParaRPr/>
          </a:p>
          <a:p>
            <a:pPr indent="-228600" lvl="2" marL="1143000" rtl="0" algn="l">
              <a:lnSpc>
                <a:spcPct val="90000"/>
              </a:lnSpc>
              <a:spcBef>
                <a:spcPts val="440"/>
              </a:spcBef>
              <a:spcAft>
                <a:spcPts val="0"/>
              </a:spcAft>
              <a:buClr>
                <a:schemeClr val="dk1"/>
              </a:buClr>
              <a:buSzPts val="2200"/>
              <a:buChar char="•"/>
            </a:pPr>
            <a:r>
              <a:rPr lang="en-US" sz="2200"/>
              <a:t>Index/List of invoices including amount and supplier names not included. </a:t>
            </a:r>
            <a:endParaRPr/>
          </a:p>
          <a:p>
            <a:pPr indent="-285750" lvl="1" marL="742950" rtl="0" algn="l">
              <a:lnSpc>
                <a:spcPct val="90000"/>
              </a:lnSpc>
              <a:spcBef>
                <a:spcPts val="480"/>
              </a:spcBef>
              <a:spcAft>
                <a:spcPts val="0"/>
              </a:spcAft>
              <a:buClr>
                <a:schemeClr val="dk1"/>
              </a:buClr>
              <a:buSzPts val="2400"/>
              <a:buChar char="–"/>
            </a:pPr>
            <a:r>
              <a:rPr b="1" lang="en-US" sz="2400"/>
              <a:t>Format of GFR 209-(1) for regarding receipt of grant:</a:t>
            </a:r>
            <a:endParaRPr/>
          </a:p>
          <a:p>
            <a:pPr indent="-228600" lvl="2" marL="1143000" rtl="0" algn="l">
              <a:lnSpc>
                <a:spcPct val="90000"/>
              </a:lnSpc>
              <a:spcBef>
                <a:spcPts val="440"/>
              </a:spcBef>
              <a:spcAft>
                <a:spcPts val="0"/>
              </a:spcAft>
              <a:buClr>
                <a:schemeClr val="dk1"/>
              </a:buClr>
              <a:buSzPts val="2200"/>
              <a:buChar char="•"/>
            </a:pPr>
            <a:r>
              <a:rPr lang="en-US" sz="2200"/>
              <a:t>Incorrect language/ format used</a:t>
            </a:r>
            <a:endParaRPr/>
          </a:p>
          <a:p>
            <a:pPr indent="-228600" lvl="2" marL="1143000" rtl="0" algn="l">
              <a:lnSpc>
                <a:spcPct val="90000"/>
              </a:lnSpc>
              <a:spcBef>
                <a:spcPts val="440"/>
              </a:spcBef>
              <a:spcAft>
                <a:spcPts val="0"/>
              </a:spcAft>
              <a:buClr>
                <a:schemeClr val="dk1"/>
              </a:buClr>
              <a:buSzPts val="2200"/>
              <a:buChar char="•"/>
            </a:pPr>
            <a:r>
              <a:rPr lang="en-US" sz="2200"/>
              <a:t>Non notarized affidavit submitted </a:t>
            </a:r>
            <a:endParaRPr/>
          </a:p>
          <a:p>
            <a:pPr indent="-76200" lvl="2" marL="1143000" rtl="0" algn="l">
              <a:lnSpc>
                <a:spcPct val="90000"/>
              </a:lnSpc>
              <a:spcBef>
                <a:spcPts val="480"/>
              </a:spcBef>
              <a:spcAft>
                <a:spcPts val="0"/>
              </a:spcAft>
              <a:buClr>
                <a:schemeClr val="dk1"/>
              </a:buClr>
              <a:buSzPts val="2400"/>
              <a:buNone/>
            </a:pPr>
            <a:r>
              <a:t/>
            </a:r>
            <a:endParaRPr/>
          </a:p>
          <a:p>
            <a:pPr indent="-76200" lvl="2" marL="1143000" rtl="0" algn="l">
              <a:lnSpc>
                <a:spcPct val="90000"/>
              </a:lnSpc>
              <a:spcBef>
                <a:spcPts val="480"/>
              </a:spcBef>
              <a:spcAft>
                <a:spcPts val="0"/>
              </a:spcAft>
              <a:buClr>
                <a:schemeClr val="dk1"/>
              </a:buClr>
              <a:buSzPts val="2400"/>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8"/>
          <p:cNvSpPr txBox="1"/>
          <p:nvPr>
            <p:ph type="title"/>
          </p:nvPr>
        </p:nvSpPr>
        <p:spPr>
          <a:xfrm>
            <a:off x="457200" y="228600"/>
            <a:ext cx="8229600" cy="9144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000"/>
              <a:buFont typeface="Times New Roman"/>
              <a:buNone/>
            </a:pPr>
            <a:r>
              <a:rPr lang="en-US" sz="4000"/>
              <a:t>Most Common Deficiencies/ Errors</a:t>
            </a:r>
            <a:endParaRPr sz="4000"/>
          </a:p>
        </p:txBody>
      </p:sp>
      <p:sp>
        <p:nvSpPr>
          <p:cNvPr id="174" name="Google Shape;174;p28"/>
          <p:cNvSpPr txBox="1"/>
          <p:nvPr>
            <p:ph idx="1" type="body"/>
          </p:nvPr>
        </p:nvSpPr>
        <p:spPr>
          <a:xfrm>
            <a:off x="76200" y="1219200"/>
            <a:ext cx="8991600" cy="2667000"/>
          </a:xfrm>
          <a:prstGeom prst="rect">
            <a:avLst/>
          </a:prstGeom>
          <a:noFill/>
          <a:ln>
            <a:noFill/>
          </a:ln>
        </p:spPr>
        <p:txBody>
          <a:bodyPr anchorCtr="0" anchor="t" bIns="45700" lIns="91425" spcFirstLastPara="1" rIns="91425" wrap="square" tIns="45700">
            <a:noAutofit/>
          </a:bodyPr>
          <a:lstStyle/>
          <a:p>
            <a:pPr indent="-285750" lvl="1" marL="742950" rtl="0" algn="l">
              <a:spcBef>
                <a:spcPts val="0"/>
              </a:spcBef>
              <a:spcAft>
                <a:spcPts val="0"/>
              </a:spcAft>
              <a:buClr>
                <a:schemeClr val="dk1"/>
              </a:buClr>
              <a:buSzPts val="2800"/>
              <a:buChar char="–"/>
            </a:pPr>
            <a:r>
              <a:rPr b="1" lang="en-US"/>
              <a:t>Undertaking to meet gap in means of finance:</a:t>
            </a:r>
            <a:endParaRPr/>
          </a:p>
          <a:p>
            <a:pPr indent="-228600" lvl="2" marL="1143000" rtl="0" algn="l">
              <a:spcBef>
                <a:spcPts val="480"/>
              </a:spcBef>
              <a:spcAft>
                <a:spcPts val="0"/>
              </a:spcAft>
              <a:buClr>
                <a:schemeClr val="dk1"/>
              </a:buClr>
              <a:buSzPts val="2400"/>
              <a:buChar char="•"/>
            </a:pPr>
            <a:r>
              <a:rPr lang="en-US"/>
              <a:t>Not submitted on non-judicial stamp paper of not less than Rs. 100/-</a:t>
            </a:r>
            <a:endParaRPr/>
          </a:p>
          <a:p>
            <a:pPr indent="-228600" lvl="2" marL="1143000" rtl="0" algn="l">
              <a:spcBef>
                <a:spcPts val="480"/>
              </a:spcBef>
              <a:spcAft>
                <a:spcPts val="0"/>
              </a:spcAft>
              <a:buClr>
                <a:schemeClr val="dk1"/>
              </a:buClr>
              <a:buSzPts val="2400"/>
              <a:buChar char="•"/>
            </a:pPr>
            <a:r>
              <a:rPr lang="en-US"/>
              <a:t>Non notarized affidavit submitted</a:t>
            </a:r>
            <a:endParaRPr/>
          </a:p>
          <a:p>
            <a:pPr indent="-76200" lvl="2" marL="1143000" rtl="0" algn="l">
              <a:spcBef>
                <a:spcPts val="480"/>
              </a:spcBef>
              <a:spcAft>
                <a:spcPts val="0"/>
              </a:spcAft>
              <a:buClr>
                <a:schemeClr val="dk1"/>
              </a:buClr>
              <a:buSzPts val="2400"/>
              <a:buNone/>
            </a:pPr>
            <a:r>
              <a:t/>
            </a:r>
            <a:endParaRPr/>
          </a:p>
          <a:p>
            <a:pPr indent="-76200" lvl="2" marL="1143000" rtl="0" algn="l">
              <a:spcBef>
                <a:spcPts val="480"/>
              </a:spcBef>
              <a:spcAft>
                <a:spcPts val="0"/>
              </a:spcAft>
              <a:buClr>
                <a:schemeClr val="dk1"/>
              </a:buClr>
              <a:buSzPts val="240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29"/>
          <p:cNvSpPr txBox="1"/>
          <p:nvPr>
            <p:ph type="title"/>
          </p:nvPr>
        </p:nvSpPr>
        <p:spPr>
          <a:xfrm>
            <a:off x="457200" y="152400"/>
            <a:ext cx="8229600" cy="868362"/>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000"/>
              <a:buFont typeface="Times New Roman"/>
              <a:buNone/>
            </a:pPr>
            <a:r>
              <a:rPr lang="en-US" sz="4000"/>
              <a:t>Most Common Deficiencies/ Errors</a:t>
            </a:r>
            <a:endParaRPr sz="4000"/>
          </a:p>
        </p:txBody>
      </p:sp>
      <p:sp>
        <p:nvSpPr>
          <p:cNvPr id="180" name="Google Shape;180;p29"/>
          <p:cNvSpPr txBox="1"/>
          <p:nvPr>
            <p:ph idx="1" type="body"/>
          </p:nvPr>
        </p:nvSpPr>
        <p:spPr>
          <a:xfrm>
            <a:off x="76200" y="1143000"/>
            <a:ext cx="8991600" cy="54864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3200"/>
              <a:buChar char="•"/>
            </a:pPr>
            <a:r>
              <a:rPr lang="en-US"/>
              <a:t>2</a:t>
            </a:r>
            <a:r>
              <a:rPr baseline="30000" lang="en-US"/>
              <a:t>nd</a:t>
            </a:r>
            <a:r>
              <a:rPr lang="en-US"/>
              <a:t> Grant Installment Requisition</a:t>
            </a:r>
            <a:endParaRPr/>
          </a:p>
          <a:p>
            <a:pPr indent="-285750" lvl="1" marL="742950" rtl="0" algn="l">
              <a:lnSpc>
                <a:spcPct val="90000"/>
              </a:lnSpc>
              <a:spcBef>
                <a:spcPts val="560"/>
              </a:spcBef>
              <a:spcAft>
                <a:spcPts val="0"/>
              </a:spcAft>
              <a:buClr>
                <a:schemeClr val="dk1"/>
              </a:buClr>
              <a:buSzPts val="2800"/>
              <a:buChar char="–"/>
            </a:pPr>
            <a:r>
              <a:rPr b="1" lang="en-US"/>
              <a:t>CA , CE Certificates and Bank Certificates: </a:t>
            </a:r>
            <a:r>
              <a:rPr lang="en-US"/>
              <a:t>Same as 1</a:t>
            </a:r>
            <a:r>
              <a:rPr baseline="30000" lang="en-US"/>
              <a:t>st</a:t>
            </a:r>
            <a:r>
              <a:rPr lang="en-US"/>
              <a:t> installment of grant</a:t>
            </a:r>
            <a:endParaRPr/>
          </a:p>
          <a:p>
            <a:pPr indent="-285750" lvl="1" marL="742950" rtl="0" algn="l">
              <a:lnSpc>
                <a:spcPct val="90000"/>
              </a:lnSpc>
              <a:spcBef>
                <a:spcPts val="560"/>
              </a:spcBef>
              <a:spcAft>
                <a:spcPts val="0"/>
              </a:spcAft>
              <a:buClr>
                <a:schemeClr val="dk1"/>
              </a:buClr>
              <a:buSzPts val="2800"/>
              <a:buChar char="–"/>
            </a:pPr>
            <a:r>
              <a:rPr b="1" lang="en-US"/>
              <a:t>Utilization Certificate of the 1</a:t>
            </a:r>
            <a:r>
              <a:rPr b="1" baseline="30000" lang="en-US"/>
              <a:t>St</a:t>
            </a:r>
            <a:r>
              <a:rPr b="1" lang="en-US"/>
              <a:t> Installment of the grant:</a:t>
            </a:r>
            <a:endParaRPr/>
          </a:p>
          <a:p>
            <a:pPr indent="-228600" lvl="2" marL="1143000" rtl="0" algn="l">
              <a:lnSpc>
                <a:spcPct val="90000"/>
              </a:lnSpc>
              <a:spcBef>
                <a:spcPts val="480"/>
              </a:spcBef>
              <a:spcAft>
                <a:spcPts val="0"/>
              </a:spcAft>
              <a:buClr>
                <a:schemeClr val="dk1"/>
              </a:buClr>
              <a:buSzPts val="2400"/>
              <a:buChar char="•"/>
            </a:pPr>
            <a:r>
              <a:rPr lang="en-US"/>
              <a:t>Wrong format used (instead of GFR 19-A)</a:t>
            </a:r>
            <a:endParaRPr/>
          </a:p>
          <a:p>
            <a:pPr indent="-228600" lvl="2" marL="1143000" rtl="0" algn="l">
              <a:lnSpc>
                <a:spcPct val="90000"/>
              </a:lnSpc>
              <a:spcBef>
                <a:spcPts val="480"/>
              </a:spcBef>
              <a:spcAft>
                <a:spcPts val="0"/>
              </a:spcAft>
              <a:buClr>
                <a:schemeClr val="dk1"/>
              </a:buClr>
              <a:buSzPts val="2400"/>
              <a:buChar char="•"/>
            </a:pPr>
            <a:r>
              <a:rPr lang="en-US"/>
              <a:t>Not countersigned by promoter </a:t>
            </a:r>
            <a:endParaRPr/>
          </a:p>
          <a:p>
            <a:pPr indent="-228600" lvl="2" marL="1143000" rtl="0" algn="l">
              <a:lnSpc>
                <a:spcPct val="90000"/>
              </a:lnSpc>
              <a:spcBef>
                <a:spcPts val="480"/>
              </a:spcBef>
              <a:spcAft>
                <a:spcPts val="0"/>
              </a:spcAft>
              <a:buClr>
                <a:schemeClr val="dk1"/>
              </a:buClr>
              <a:buSzPts val="2400"/>
              <a:buChar char="•"/>
            </a:pPr>
            <a:r>
              <a:rPr lang="en-US"/>
              <a:t>Incorrect approval letter number and figures given</a:t>
            </a:r>
            <a:endParaRPr/>
          </a:p>
          <a:p>
            <a:pPr indent="-285750" lvl="1" marL="742950" rtl="0" algn="l">
              <a:lnSpc>
                <a:spcPct val="90000"/>
              </a:lnSpc>
              <a:spcBef>
                <a:spcPts val="560"/>
              </a:spcBef>
              <a:spcAft>
                <a:spcPts val="0"/>
              </a:spcAft>
              <a:buClr>
                <a:schemeClr val="dk1"/>
              </a:buClr>
              <a:buSzPts val="2800"/>
              <a:buChar char="–"/>
            </a:pPr>
            <a:r>
              <a:rPr b="1" lang="en-US"/>
              <a:t>Land Documents:</a:t>
            </a:r>
            <a:endParaRPr/>
          </a:p>
          <a:p>
            <a:pPr indent="-228600" lvl="2" marL="1143000" rtl="0" algn="l">
              <a:lnSpc>
                <a:spcPct val="90000"/>
              </a:lnSpc>
              <a:spcBef>
                <a:spcPts val="480"/>
              </a:spcBef>
              <a:spcAft>
                <a:spcPts val="0"/>
              </a:spcAft>
              <a:buClr>
                <a:schemeClr val="dk1"/>
              </a:buClr>
              <a:buSzPts val="2400"/>
              <a:buChar char="•"/>
            </a:pPr>
            <a:r>
              <a:rPr lang="en-US"/>
              <a:t>Documents for atleast 75% of the locations of Collection Centres/ BMCs/ distribution outlets to be submitted</a:t>
            </a:r>
            <a:endParaRPr/>
          </a:p>
          <a:p>
            <a:pPr indent="-228600" lvl="2" marL="1143000" rtl="0" algn="l">
              <a:lnSpc>
                <a:spcPct val="90000"/>
              </a:lnSpc>
              <a:spcBef>
                <a:spcPts val="480"/>
              </a:spcBef>
              <a:spcAft>
                <a:spcPts val="0"/>
              </a:spcAft>
              <a:buClr>
                <a:schemeClr val="dk1"/>
              </a:buClr>
              <a:buSzPts val="2400"/>
              <a:buChar char="•"/>
            </a:pPr>
            <a:r>
              <a:rPr lang="en-US"/>
              <a:t>Same issues as the land documents of the main facility(s) during the release of 1</a:t>
            </a:r>
            <a:r>
              <a:rPr baseline="30000" lang="en-US"/>
              <a:t>st</a:t>
            </a:r>
            <a:r>
              <a:rPr lang="en-US"/>
              <a:t> installment of grant </a:t>
            </a:r>
            <a:endParaRPr/>
          </a:p>
          <a:p>
            <a:pPr indent="-76200" lvl="2" marL="1143000" rtl="0" algn="l">
              <a:lnSpc>
                <a:spcPct val="90000"/>
              </a:lnSpc>
              <a:spcBef>
                <a:spcPts val="480"/>
              </a:spcBef>
              <a:spcAft>
                <a:spcPts val="0"/>
              </a:spcAft>
              <a:buClr>
                <a:schemeClr val="dk1"/>
              </a:buClr>
              <a:buSzPts val="2400"/>
              <a:buNone/>
            </a:pPr>
            <a:r>
              <a:t/>
            </a:r>
            <a:endParaRPr/>
          </a:p>
          <a:p>
            <a:pPr indent="-107950" lvl="1" marL="742950" rtl="0" algn="l">
              <a:lnSpc>
                <a:spcPct val="90000"/>
              </a:lnSpc>
              <a:spcBef>
                <a:spcPts val="560"/>
              </a:spcBef>
              <a:spcAft>
                <a:spcPts val="0"/>
              </a:spcAft>
              <a:buClr>
                <a:schemeClr val="dk1"/>
              </a:buClr>
              <a:buSzPts val="2800"/>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30"/>
          <p:cNvSpPr txBox="1"/>
          <p:nvPr>
            <p:ph type="title"/>
          </p:nvPr>
        </p:nvSpPr>
        <p:spPr>
          <a:xfrm>
            <a:off x="457200" y="152400"/>
            <a:ext cx="8229600" cy="9906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000"/>
              <a:buFont typeface="Times New Roman"/>
              <a:buNone/>
            </a:pPr>
            <a:r>
              <a:rPr lang="en-US" sz="4000"/>
              <a:t>Most Common Deficiencies/ Errors</a:t>
            </a:r>
            <a:endParaRPr sz="4000"/>
          </a:p>
        </p:txBody>
      </p:sp>
      <p:sp>
        <p:nvSpPr>
          <p:cNvPr id="186" name="Google Shape;186;p30"/>
          <p:cNvSpPr txBox="1"/>
          <p:nvPr>
            <p:ph idx="1" type="body"/>
          </p:nvPr>
        </p:nvSpPr>
        <p:spPr>
          <a:xfrm>
            <a:off x="76200" y="1295400"/>
            <a:ext cx="8991600" cy="53340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Char char="•"/>
            </a:pPr>
            <a:r>
              <a:rPr lang="en-US"/>
              <a:t>2</a:t>
            </a:r>
            <a:r>
              <a:rPr baseline="30000" lang="en-US"/>
              <a:t>nd</a:t>
            </a:r>
            <a:r>
              <a:rPr lang="en-US"/>
              <a:t> Grant Installment Requisition</a:t>
            </a:r>
            <a:endParaRPr/>
          </a:p>
          <a:p>
            <a:pPr indent="-285750" lvl="1" marL="742950" rtl="0" algn="l">
              <a:spcBef>
                <a:spcPts val="560"/>
              </a:spcBef>
              <a:spcAft>
                <a:spcPts val="0"/>
              </a:spcAft>
              <a:buClr>
                <a:schemeClr val="dk1"/>
              </a:buClr>
              <a:buSzPts val="2800"/>
              <a:buChar char="–"/>
            </a:pPr>
            <a:r>
              <a:rPr b="1" lang="en-US"/>
              <a:t>Bank statements showing payment made to suppliers/ vendors:</a:t>
            </a:r>
            <a:endParaRPr/>
          </a:p>
          <a:p>
            <a:pPr indent="-228600" lvl="2" marL="1143000" rtl="0" algn="l">
              <a:spcBef>
                <a:spcPts val="480"/>
              </a:spcBef>
              <a:spcAft>
                <a:spcPts val="0"/>
              </a:spcAft>
              <a:buClr>
                <a:schemeClr val="dk1"/>
              </a:buClr>
              <a:buSzPts val="2400"/>
              <a:buChar char="•"/>
            </a:pPr>
            <a:r>
              <a:rPr lang="en-US"/>
              <a:t>Bank statement does not indicate the name of the suppliers, etc. Payments are also not highlighted. </a:t>
            </a:r>
            <a:endParaRPr/>
          </a:p>
          <a:p>
            <a:pPr indent="-285750" lvl="1" marL="742950" rtl="0" algn="l">
              <a:spcBef>
                <a:spcPts val="560"/>
              </a:spcBef>
              <a:spcAft>
                <a:spcPts val="0"/>
              </a:spcAft>
              <a:buClr>
                <a:schemeClr val="dk1"/>
              </a:buClr>
              <a:buSzPts val="2800"/>
              <a:buChar char="–"/>
            </a:pPr>
            <a:r>
              <a:rPr b="1" lang="en-US"/>
              <a:t>Invoices/receipts from the suppliers/vendors:</a:t>
            </a:r>
            <a:endParaRPr/>
          </a:p>
          <a:p>
            <a:pPr indent="-228600" lvl="2" marL="1143000" rtl="0" algn="l">
              <a:spcBef>
                <a:spcPts val="480"/>
              </a:spcBef>
              <a:spcAft>
                <a:spcPts val="0"/>
              </a:spcAft>
              <a:buClr>
                <a:schemeClr val="dk1"/>
              </a:buClr>
              <a:buSzPts val="2400"/>
              <a:buChar char="•"/>
            </a:pPr>
            <a:r>
              <a:rPr lang="en-US"/>
              <a:t>Index/List of invoices including amount and supplier names not included. </a:t>
            </a:r>
            <a:endParaRPr/>
          </a:p>
          <a:p>
            <a:pPr indent="-139700" lvl="0" marL="342900" rtl="0" algn="l">
              <a:spcBef>
                <a:spcPts val="640"/>
              </a:spcBef>
              <a:spcAft>
                <a:spcPts val="0"/>
              </a:spcAft>
              <a:buClr>
                <a:schemeClr val="dk1"/>
              </a:buClr>
              <a:buSzPts val="3200"/>
              <a:buNone/>
            </a:pPr>
            <a:r>
              <a:t/>
            </a:r>
            <a:endParaRPr/>
          </a:p>
          <a:p>
            <a:pPr indent="-228600" lvl="2" marL="1143000" rtl="0" algn="l">
              <a:spcBef>
                <a:spcPts val="640"/>
              </a:spcBef>
              <a:spcAft>
                <a:spcPts val="0"/>
              </a:spcAft>
              <a:buClr>
                <a:schemeClr val="dk1"/>
              </a:buClr>
              <a:buSzPts val="3200"/>
              <a:buNone/>
            </a:pPr>
            <a:r>
              <a:t/>
            </a:r>
            <a:endParaRPr sz="3200"/>
          </a:p>
          <a:p>
            <a:pPr indent="-82550" lvl="1" marL="742950" rtl="0" algn="l">
              <a:spcBef>
                <a:spcPts val="640"/>
              </a:spcBef>
              <a:spcAft>
                <a:spcPts val="0"/>
              </a:spcAft>
              <a:buClr>
                <a:schemeClr val="dk1"/>
              </a:buClr>
              <a:buSzPts val="3200"/>
              <a:buNone/>
            </a:pPr>
            <a:r>
              <a:t/>
            </a:r>
            <a:endParaRPr sz="32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31"/>
          <p:cNvSpPr txBox="1"/>
          <p:nvPr>
            <p:ph type="title"/>
          </p:nvPr>
        </p:nvSpPr>
        <p:spPr>
          <a:xfrm>
            <a:off x="457200" y="152400"/>
            <a:ext cx="8229600" cy="868362"/>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000"/>
              <a:buFont typeface="Times New Roman"/>
              <a:buNone/>
            </a:pPr>
            <a:r>
              <a:rPr lang="en-US" sz="4000"/>
              <a:t>Most Common Deficiencies/ Errors</a:t>
            </a:r>
            <a:endParaRPr sz="4000"/>
          </a:p>
        </p:txBody>
      </p:sp>
      <p:sp>
        <p:nvSpPr>
          <p:cNvPr id="192" name="Google Shape;192;p31"/>
          <p:cNvSpPr txBox="1"/>
          <p:nvPr>
            <p:ph idx="1" type="body"/>
          </p:nvPr>
        </p:nvSpPr>
        <p:spPr>
          <a:xfrm>
            <a:off x="76200" y="1143000"/>
            <a:ext cx="8991600" cy="54864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Char char="•"/>
            </a:pPr>
            <a:r>
              <a:rPr lang="en-US"/>
              <a:t>3</a:t>
            </a:r>
            <a:r>
              <a:rPr baseline="30000" lang="en-US"/>
              <a:t>rd</a:t>
            </a:r>
            <a:r>
              <a:rPr lang="en-US"/>
              <a:t> Grant Installment Requisition</a:t>
            </a:r>
            <a:endParaRPr/>
          </a:p>
          <a:p>
            <a:pPr indent="-285750" lvl="1" marL="742950" rtl="0" algn="l">
              <a:spcBef>
                <a:spcPts val="560"/>
              </a:spcBef>
              <a:spcAft>
                <a:spcPts val="0"/>
              </a:spcAft>
              <a:buClr>
                <a:schemeClr val="dk1"/>
              </a:buClr>
              <a:buSzPts val="2800"/>
              <a:buChar char="–"/>
            </a:pPr>
            <a:r>
              <a:rPr b="1" lang="en-US"/>
              <a:t>CA , CE Certificates and Bank Certificates: </a:t>
            </a:r>
            <a:r>
              <a:rPr lang="en-US"/>
              <a:t>Same as 1</a:t>
            </a:r>
            <a:r>
              <a:rPr baseline="30000" lang="en-US"/>
              <a:t>st</a:t>
            </a:r>
            <a:r>
              <a:rPr lang="en-US"/>
              <a:t> &amp; 2</a:t>
            </a:r>
            <a:r>
              <a:rPr baseline="30000" lang="en-US"/>
              <a:t>nd</a:t>
            </a:r>
            <a:r>
              <a:rPr lang="en-US"/>
              <a:t> installments of grant</a:t>
            </a:r>
            <a:endParaRPr/>
          </a:p>
          <a:p>
            <a:pPr indent="-285750" lvl="1" marL="742950" rtl="0" algn="l">
              <a:spcBef>
                <a:spcPts val="560"/>
              </a:spcBef>
              <a:spcAft>
                <a:spcPts val="0"/>
              </a:spcAft>
              <a:buClr>
                <a:schemeClr val="dk1"/>
              </a:buClr>
              <a:buSzPts val="2800"/>
              <a:buChar char="–"/>
            </a:pPr>
            <a:r>
              <a:rPr b="1" lang="en-US"/>
              <a:t>Utilization Certificate of the 1</a:t>
            </a:r>
            <a:r>
              <a:rPr b="1" baseline="30000" lang="en-US"/>
              <a:t>St</a:t>
            </a:r>
            <a:r>
              <a:rPr b="1" lang="en-US"/>
              <a:t> Installment of the grant:</a:t>
            </a:r>
            <a:endParaRPr/>
          </a:p>
          <a:p>
            <a:pPr indent="-228600" lvl="2" marL="1143000" rtl="0" algn="l">
              <a:spcBef>
                <a:spcPts val="480"/>
              </a:spcBef>
              <a:spcAft>
                <a:spcPts val="0"/>
              </a:spcAft>
              <a:buClr>
                <a:schemeClr val="dk1"/>
              </a:buClr>
              <a:buSzPts val="2400"/>
              <a:buChar char="•"/>
            </a:pPr>
            <a:r>
              <a:rPr lang="en-US"/>
              <a:t>Same as 2</a:t>
            </a:r>
            <a:r>
              <a:rPr baseline="30000" lang="en-US"/>
              <a:t>nd</a:t>
            </a:r>
            <a:r>
              <a:rPr lang="en-US"/>
              <a:t> installment of grant</a:t>
            </a:r>
            <a:endParaRPr/>
          </a:p>
          <a:p>
            <a:pPr indent="-285750" lvl="1" marL="742950" rtl="0" algn="l">
              <a:spcBef>
                <a:spcPts val="560"/>
              </a:spcBef>
              <a:spcAft>
                <a:spcPts val="0"/>
              </a:spcAft>
              <a:buClr>
                <a:schemeClr val="dk1"/>
              </a:buClr>
              <a:buSzPts val="2800"/>
              <a:buChar char="–"/>
            </a:pPr>
            <a:r>
              <a:rPr b="1" lang="en-US"/>
              <a:t>Land Documents:</a:t>
            </a:r>
            <a:endParaRPr/>
          </a:p>
          <a:p>
            <a:pPr indent="-228600" lvl="2" marL="1143000" rtl="0" algn="l">
              <a:spcBef>
                <a:spcPts val="480"/>
              </a:spcBef>
              <a:spcAft>
                <a:spcPts val="0"/>
              </a:spcAft>
              <a:buClr>
                <a:schemeClr val="dk1"/>
              </a:buClr>
              <a:buSzPts val="2400"/>
              <a:buChar char="•"/>
            </a:pPr>
            <a:r>
              <a:rPr lang="en-US"/>
              <a:t>Documents for remaining 25% of the locations of Collection Centres/ BMCs/ distribution outlets to be submitted</a:t>
            </a:r>
            <a:endParaRPr/>
          </a:p>
          <a:p>
            <a:pPr indent="-228600" lvl="2" marL="1143000" rtl="0" algn="l">
              <a:spcBef>
                <a:spcPts val="480"/>
              </a:spcBef>
              <a:spcAft>
                <a:spcPts val="0"/>
              </a:spcAft>
              <a:buClr>
                <a:schemeClr val="dk1"/>
              </a:buClr>
              <a:buSzPts val="2400"/>
              <a:buChar char="•"/>
            </a:pPr>
            <a:r>
              <a:rPr lang="en-US"/>
              <a:t>Same issues as the land documents of the main facility(s) during the release of 1</a:t>
            </a:r>
            <a:r>
              <a:rPr baseline="30000" lang="en-US"/>
              <a:t>st</a:t>
            </a:r>
            <a:r>
              <a:rPr lang="en-US"/>
              <a:t> installment of grant </a:t>
            </a:r>
            <a:endParaRPr/>
          </a:p>
          <a:p>
            <a:pPr indent="-76200" lvl="2" marL="1143000" rtl="0" algn="l">
              <a:spcBef>
                <a:spcPts val="480"/>
              </a:spcBef>
              <a:spcAft>
                <a:spcPts val="0"/>
              </a:spcAft>
              <a:buClr>
                <a:schemeClr val="dk1"/>
              </a:buClr>
              <a:buSzPts val="2400"/>
              <a:buNone/>
            </a:pPr>
            <a:r>
              <a:t/>
            </a:r>
            <a:endParaRPr/>
          </a:p>
          <a:p>
            <a:pPr indent="-107950" lvl="1" marL="742950" rtl="0" algn="l">
              <a:spcBef>
                <a:spcPts val="560"/>
              </a:spcBef>
              <a:spcAft>
                <a:spcPts val="0"/>
              </a:spcAft>
              <a:buClr>
                <a:schemeClr val="dk1"/>
              </a:buClr>
              <a:buSzPts val="280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4"/>
          <p:cNvSpPr txBox="1"/>
          <p:nvPr/>
        </p:nvSpPr>
        <p:spPr>
          <a:xfrm>
            <a:off x="-16756" y="1085165"/>
            <a:ext cx="9177512" cy="3785652"/>
          </a:xfrm>
          <a:prstGeom prst="rect">
            <a:avLst/>
          </a:prstGeom>
          <a:gradFill>
            <a:gsLst>
              <a:gs pos="0">
                <a:srgbClr val="9FC3FF"/>
              </a:gs>
              <a:gs pos="35000">
                <a:srgbClr val="BDD5FF"/>
              </a:gs>
              <a:gs pos="100000">
                <a:srgbClr val="E4EEFF"/>
              </a:gs>
            </a:gsLst>
            <a:lin ang="16200000" scaled="0"/>
          </a:gradFill>
          <a:ln>
            <a:noFill/>
          </a:ln>
          <a:effectLst>
            <a:outerShdw blurRad="190500" algn="ctr" dir="2700000" dist="228600">
              <a:srgbClr val="000000">
                <a:alpha val="29803"/>
              </a:srgbClr>
            </a:outerShdw>
          </a:effectLst>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4000" u="none" cap="none" strike="noStrike">
                <a:solidFill>
                  <a:schemeClr val="dk1"/>
                </a:solidFill>
                <a:latin typeface="Bookman Old Style"/>
                <a:ea typeface="Bookman Old Style"/>
                <a:cs typeface="Bookman Old Style"/>
                <a:sym typeface="Bookman Old Style"/>
              </a:rPr>
              <a:t>MINISTRY OF FOOD PROCESSING </a:t>
            </a:r>
            <a:br>
              <a:rPr b="0" i="0" lang="en-US" sz="4000" u="none" cap="none" strike="noStrike">
                <a:solidFill>
                  <a:schemeClr val="dk1"/>
                </a:solidFill>
                <a:latin typeface="Bookman Old Style"/>
                <a:ea typeface="Bookman Old Style"/>
                <a:cs typeface="Bookman Old Style"/>
                <a:sym typeface="Bookman Old Style"/>
              </a:rPr>
            </a:br>
            <a:r>
              <a:rPr b="0" i="0" lang="en-US" sz="4000" u="none" cap="none" strike="noStrike">
                <a:solidFill>
                  <a:schemeClr val="dk1"/>
                </a:solidFill>
                <a:latin typeface="Bookman Old Style"/>
                <a:ea typeface="Bookman Old Style"/>
                <a:cs typeface="Bookman Old Style"/>
                <a:sym typeface="Bookman Old Style"/>
              </a:rPr>
              <a:t>INDUSTRIES </a:t>
            </a:r>
            <a:br>
              <a:rPr b="0" i="0" lang="en-US" sz="4000" u="none" cap="none" strike="noStrike">
                <a:solidFill>
                  <a:schemeClr val="dk1"/>
                </a:solidFill>
                <a:latin typeface="Bookman Old Style"/>
                <a:ea typeface="Bookman Old Style"/>
                <a:cs typeface="Bookman Old Style"/>
                <a:sym typeface="Bookman Old Style"/>
              </a:rPr>
            </a:br>
            <a:r>
              <a:rPr b="0" i="0" lang="en-US" sz="4000" u="none" cap="none" strike="noStrike">
                <a:solidFill>
                  <a:schemeClr val="dk1"/>
                </a:solidFill>
                <a:latin typeface="Bookman Old Style"/>
                <a:ea typeface="Bookman Old Style"/>
                <a:cs typeface="Bookman Old Style"/>
                <a:sym typeface="Bookman Old Style"/>
              </a:rPr>
              <a:t>WELCOMES </a:t>
            </a:r>
            <a:br>
              <a:rPr b="0" i="0" lang="en-US" sz="4000" u="none" cap="none" strike="noStrike">
                <a:solidFill>
                  <a:schemeClr val="dk1"/>
                </a:solidFill>
                <a:latin typeface="Bookman Old Style"/>
                <a:ea typeface="Bookman Old Style"/>
                <a:cs typeface="Bookman Old Style"/>
                <a:sym typeface="Bookman Old Style"/>
              </a:rPr>
            </a:br>
            <a:r>
              <a:rPr b="0" i="0" lang="en-US" sz="4000" u="none" cap="none" strike="noStrike">
                <a:solidFill>
                  <a:schemeClr val="dk1"/>
                </a:solidFill>
                <a:latin typeface="Bookman Old Style"/>
                <a:ea typeface="Bookman Old Style"/>
                <a:cs typeface="Bookman Old Style"/>
                <a:sym typeface="Bookman Old Style"/>
              </a:rPr>
              <a:t>THE PROMOTERS </a:t>
            </a:r>
            <a:br>
              <a:rPr b="0" i="0" lang="en-US" sz="4000" u="none" cap="none" strike="noStrike">
                <a:solidFill>
                  <a:schemeClr val="dk1"/>
                </a:solidFill>
                <a:latin typeface="Bookman Old Style"/>
                <a:ea typeface="Bookman Old Style"/>
                <a:cs typeface="Bookman Old Style"/>
                <a:sym typeface="Bookman Old Style"/>
              </a:rPr>
            </a:br>
            <a:r>
              <a:rPr b="0" i="0" lang="en-US" sz="4000" u="none" cap="none" strike="noStrike">
                <a:solidFill>
                  <a:schemeClr val="dk1"/>
                </a:solidFill>
                <a:latin typeface="Bookman Old Style"/>
                <a:ea typeface="Bookman Old Style"/>
                <a:cs typeface="Bookman Old Style"/>
                <a:sym typeface="Bookman Old Style"/>
              </a:rPr>
              <a:t>OF NEWLY APPROVED </a:t>
            </a:r>
            <a:br>
              <a:rPr b="0" i="0" lang="en-US" sz="4000" u="none" cap="none" strike="noStrike">
                <a:solidFill>
                  <a:schemeClr val="dk1"/>
                </a:solidFill>
                <a:latin typeface="Bookman Old Style"/>
                <a:ea typeface="Bookman Old Style"/>
                <a:cs typeface="Bookman Old Style"/>
                <a:sym typeface="Bookman Old Style"/>
              </a:rPr>
            </a:br>
            <a:r>
              <a:rPr b="0" i="0" lang="en-US" sz="4000" u="none" cap="none" strike="noStrike">
                <a:solidFill>
                  <a:schemeClr val="dk1"/>
                </a:solidFill>
                <a:latin typeface="Bookman Old Style"/>
                <a:ea typeface="Bookman Old Style"/>
                <a:cs typeface="Bookman Old Style"/>
                <a:sym typeface="Bookman Old Style"/>
              </a:rPr>
              <a:t>COLD CHAIN PROJECTS</a:t>
            </a:r>
            <a:endParaRPr b="0" i="0" sz="4000" u="none" cap="none" strike="noStrike">
              <a:solidFill>
                <a:schemeClr val="dk1"/>
              </a:solidFill>
              <a:latin typeface="Bookman Old Style"/>
              <a:ea typeface="Bookman Old Style"/>
              <a:cs typeface="Bookman Old Style"/>
              <a:sym typeface="Bookman Old Style"/>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32"/>
          <p:cNvSpPr txBox="1"/>
          <p:nvPr>
            <p:ph type="title"/>
          </p:nvPr>
        </p:nvSpPr>
        <p:spPr>
          <a:xfrm>
            <a:off x="457200" y="152400"/>
            <a:ext cx="8229600" cy="9906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000"/>
              <a:buFont typeface="Times New Roman"/>
              <a:buNone/>
            </a:pPr>
            <a:r>
              <a:rPr lang="en-US" sz="4000"/>
              <a:t>Most Common Deficiencies/ Errors</a:t>
            </a:r>
            <a:endParaRPr sz="4000"/>
          </a:p>
        </p:txBody>
      </p:sp>
      <p:sp>
        <p:nvSpPr>
          <p:cNvPr id="198" name="Google Shape;198;p32"/>
          <p:cNvSpPr txBox="1"/>
          <p:nvPr>
            <p:ph idx="1" type="body"/>
          </p:nvPr>
        </p:nvSpPr>
        <p:spPr>
          <a:xfrm>
            <a:off x="76200" y="1447800"/>
            <a:ext cx="8991600" cy="5334000"/>
          </a:xfrm>
          <a:prstGeom prst="rect">
            <a:avLst/>
          </a:prstGeom>
          <a:noFill/>
          <a:ln>
            <a:noFill/>
          </a:ln>
        </p:spPr>
        <p:txBody>
          <a:bodyPr anchorCtr="0" anchor="t" bIns="45700" lIns="91425" spcFirstLastPara="1" rIns="91425" wrap="square" tIns="45700">
            <a:noAutofit/>
          </a:bodyPr>
          <a:lstStyle/>
          <a:p>
            <a:pPr indent="-285750" lvl="1" marL="742950" rtl="0" algn="l">
              <a:spcBef>
                <a:spcPts val="0"/>
              </a:spcBef>
              <a:spcAft>
                <a:spcPts val="0"/>
              </a:spcAft>
              <a:buClr>
                <a:schemeClr val="dk1"/>
              </a:buClr>
              <a:buSzPts val="3000"/>
              <a:buChar char="–"/>
            </a:pPr>
            <a:r>
              <a:rPr b="1" lang="en-US" sz="3000"/>
              <a:t>Letter confirming commencement of commercial operation by the project</a:t>
            </a:r>
            <a:endParaRPr/>
          </a:p>
          <a:p>
            <a:pPr indent="-228600" lvl="2" marL="1143000" rtl="0" algn="l">
              <a:spcBef>
                <a:spcPts val="520"/>
              </a:spcBef>
              <a:spcAft>
                <a:spcPts val="0"/>
              </a:spcAft>
              <a:buClr>
                <a:schemeClr val="dk1"/>
              </a:buClr>
              <a:buSzPts val="2600"/>
              <a:buChar char="•"/>
            </a:pPr>
            <a:r>
              <a:rPr lang="en-US" sz="2600"/>
              <a:t>Date of commencement of commercial operation not mentioned</a:t>
            </a:r>
            <a:endParaRPr/>
          </a:p>
          <a:p>
            <a:pPr indent="-285750" lvl="1" marL="742950" rtl="0" algn="l">
              <a:spcBef>
                <a:spcPts val="600"/>
              </a:spcBef>
              <a:spcAft>
                <a:spcPts val="0"/>
              </a:spcAft>
              <a:buClr>
                <a:schemeClr val="dk1"/>
              </a:buClr>
              <a:buSzPts val="3000"/>
              <a:buChar char="–"/>
            </a:pPr>
            <a:r>
              <a:rPr b="1" lang="en-US" sz="3000"/>
              <a:t>Statutory licenses / clearances as mentioned earlier</a:t>
            </a:r>
            <a:endParaRPr/>
          </a:p>
          <a:p>
            <a:pPr indent="-228600" lvl="2" marL="1143000" rtl="0" algn="l">
              <a:spcBef>
                <a:spcPts val="480"/>
              </a:spcBef>
              <a:spcAft>
                <a:spcPts val="0"/>
              </a:spcAft>
              <a:buClr>
                <a:schemeClr val="dk1"/>
              </a:buClr>
              <a:buSzPts val="2400"/>
              <a:buChar char="•"/>
            </a:pPr>
            <a:r>
              <a:rPr lang="en-US"/>
              <a:t>Many times statutory licenses/ clearances not submitted</a:t>
            </a:r>
            <a:endParaRPr/>
          </a:p>
          <a:p>
            <a:pPr indent="-228600" lvl="2" marL="1143000" rtl="0" algn="l">
              <a:spcBef>
                <a:spcPts val="480"/>
              </a:spcBef>
              <a:spcAft>
                <a:spcPts val="0"/>
              </a:spcAft>
              <a:buClr>
                <a:schemeClr val="dk1"/>
              </a:buClr>
              <a:buSzPts val="2400"/>
              <a:buChar char="•"/>
            </a:pPr>
            <a:r>
              <a:rPr lang="en-US"/>
              <a:t>Sometimes the applicant applies for the same only after direction from the Ministry which causes delay</a:t>
            </a:r>
            <a:endParaRPr/>
          </a:p>
          <a:p>
            <a:pPr indent="-228600" lvl="2" marL="1143000" rtl="0" algn="l">
              <a:spcBef>
                <a:spcPts val="480"/>
              </a:spcBef>
              <a:spcAft>
                <a:spcPts val="0"/>
              </a:spcAft>
              <a:buClr>
                <a:schemeClr val="dk1"/>
              </a:buClr>
              <a:buSzPts val="2400"/>
              <a:buChar char="•"/>
            </a:pPr>
            <a:r>
              <a:rPr lang="en-US"/>
              <a:t> Expired/ invalid documents are submitted</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33"/>
          <p:cNvSpPr txBox="1"/>
          <p:nvPr>
            <p:ph type="title"/>
          </p:nvPr>
        </p:nvSpPr>
        <p:spPr>
          <a:xfrm>
            <a:off x="457200" y="152400"/>
            <a:ext cx="8229600" cy="9906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000"/>
              <a:buFont typeface="Times New Roman"/>
              <a:buNone/>
            </a:pPr>
            <a:r>
              <a:rPr lang="en-US" sz="4000"/>
              <a:t>Most Common Deficiencies/ Errors</a:t>
            </a:r>
            <a:endParaRPr sz="4000"/>
          </a:p>
        </p:txBody>
      </p:sp>
      <p:sp>
        <p:nvSpPr>
          <p:cNvPr id="204" name="Google Shape;204;p33"/>
          <p:cNvSpPr txBox="1"/>
          <p:nvPr>
            <p:ph idx="1" type="body"/>
          </p:nvPr>
        </p:nvSpPr>
        <p:spPr>
          <a:xfrm>
            <a:off x="76200" y="1295400"/>
            <a:ext cx="8991600" cy="5334000"/>
          </a:xfrm>
          <a:prstGeom prst="rect">
            <a:avLst/>
          </a:prstGeom>
          <a:noFill/>
          <a:ln>
            <a:noFill/>
          </a:ln>
        </p:spPr>
        <p:txBody>
          <a:bodyPr anchorCtr="0" anchor="t" bIns="45700" lIns="91425" spcFirstLastPara="1" rIns="91425" wrap="square" tIns="45700">
            <a:noAutofit/>
          </a:bodyPr>
          <a:lstStyle/>
          <a:p>
            <a:pPr indent="-285750" lvl="1" marL="742950" rtl="0" algn="l">
              <a:spcBef>
                <a:spcPts val="0"/>
              </a:spcBef>
              <a:spcAft>
                <a:spcPts val="0"/>
              </a:spcAft>
              <a:buClr>
                <a:schemeClr val="dk1"/>
              </a:buClr>
              <a:buSzPts val="2800"/>
              <a:buChar char="–"/>
            </a:pPr>
            <a:r>
              <a:rPr b="1" lang="en-US"/>
              <a:t>Bank statements showing payment made to suppliers/ vendors:</a:t>
            </a:r>
            <a:endParaRPr/>
          </a:p>
          <a:p>
            <a:pPr indent="-228600" lvl="2" marL="1143000" rtl="0" algn="l">
              <a:spcBef>
                <a:spcPts val="480"/>
              </a:spcBef>
              <a:spcAft>
                <a:spcPts val="0"/>
              </a:spcAft>
              <a:buClr>
                <a:schemeClr val="dk1"/>
              </a:buClr>
              <a:buSzPts val="2400"/>
              <a:buChar char="•"/>
            </a:pPr>
            <a:r>
              <a:rPr lang="en-US"/>
              <a:t>Same as 2</a:t>
            </a:r>
            <a:r>
              <a:rPr baseline="30000" lang="en-US"/>
              <a:t>nd</a:t>
            </a:r>
            <a:r>
              <a:rPr lang="en-US"/>
              <a:t> installment of grant</a:t>
            </a:r>
            <a:endParaRPr/>
          </a:p>
          <a:p>
            <a:pPr indent="-285750" lvl="1" marL="742950" rtl="0" algn="l">
              <a:spcBef>
                <a:spcPts val="560"/>
              </a:spcBef>
              <a:spcAft>
                <a:spcPts val="0"/>
              </a:spcAft>
              <a:buClr>
                <a:schemeClr val="dk1"/>
              </a:buClr>
              <a:buSzPts val="2800"/>
              <a:buChar char="–"/>
            </a:pPr>
            <a:r>
              <a:rPr b="1" lang="en-US"/>
              <a:t>Invoices/receipts from the suppliers/vendors:</a:t>
            </a:r>
            <a:endParaRPr/>
          </a:p>
          <a:p>
            <a:pPr indent="-228600" lvl="2" marL="1143000" rtl="0" algn="l">
              <a:spcBef>
                <a:spcPts val="480"/>
              </a:spcBef>
              <a:spcAft>
                <a:spcPts val="0"/>
              </a:spcAft>
              <a:buClr>
                <a:schemeClr val="dk1"/>
              </a:buClr>
              <a:buSzPts val="2400"/>
              <a:buChar char="•"/>
            </a:pPr>
            <a:r>
              <a:rPr lang="en-US"/>
              <a:t>Same as 2</a:t>
            </a:r>
            <a:r>
              <a:rPr baseline="30000" lang="en-US"/>
              <a:t>nd</a:t>
            </a:r>
            <a:r>
              <a:rPr lang="en-US"/>
              <a:t> installment of grant</a:t>
            </a:r>
            <a:endParaRPr/>
          </a:p>
          <a:p>
            <a:pPr indent="-139700" lvl="0" marL="342900" rtl="0" algn="l">
              <a:spcBef>
                <a:spcPts val="640"/>
              </a:spcBef>
              <a:spcAft>
                <a:spcPts val="0"/>
              </a:spcAft>
              <a:buClr>
                <a:schemeClr val="dk1"/>
              </a:buClr>
              <a:buSzPts val="3200"/>
              <a:buNone/>
            </a:pPr>
            <a:r>
              <a:t/>
            </a:r>
            <a:endParaRPr/>
          </a:p>
          <a:p>
            <a:pPr indent="-228600" lvl="2" marL="1143000" rtl="0" algn="l">
              <a:spcBef>
                <a:spcPts val="640"/>
              </a:spcBef>
              <a:spcAft>
                <a:spcPts val="0"/>
              </a:spcAft>
              <a:buClr>
                <a:schemeClr val="dk1"/>
              </a:buClr>
              <a:buSzPts val="3200"/>
              <a:buNone/>
            </a:pPr>
            <a:r>
              <a:t/>
            </a:r>
            <a:endParaRPr sz="3200"/>
          </a:p>
          <a:p>
            <a:pPr indent="-82550" lvl="1" marL="742950" rtl="0" algn="l">
              <a:spcBef>
                <a:spcPts val="640"/>
              </a:spcBef>
              <a:spcAft>
                <a:spcPts val="0"/>
              </a:spcAft>
              <a:buClr>
                <a:schemeClr val="dk1"/>
              </a:buClr>
              <a:buSzPts val="3200"/>
              <a:buNone/>
            </a:pPr>
            <a:r>
              <a:t/>
            </a:r>
            <a:endParaRPr sz="320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34"/>
          <p:cNvSpPr txBox="1"/>
          <p:nvPr>
            <p:ph type="title"/>
          </p:nvPr>
        </p:nvSpPr>
        <p:spPr>
          <a:xfrm>
            <a:off x="457200" y="152400"/>
            <a:ext cx="8229600" cy="9906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600"/>
              <a:buFont typeface="Times New Roman"/>
              <a:buNone/>
            </a:pPr>
            <a:r>
              <a:rPr lang="en-US" sz="3600"/>
              <a:t>In case of Changes in Project components</a:t>
            </a:r>
            <a:endParaRPr sz="3600"/>
          </a:p>
        </p:txBody>
      </p:sp>
      <p:sp>
        <p:nvSpPr>
          <p:cNvPr id="210" name="Google Shape;210;p34"/>
          <p:cNvSpPr txBox="1"/>
          <p:nvPr>
            <p:ph idx="1" type="body"/>
          </p:nvPr>
        </p:nvSpPr>
        <p:spPr>
          <a:xfrm>
            <a:off x="76200" y="1295400"/>
            <a:ext cx="8991600" cy="5334000"/>
          </a:xfrm>
          <a:prstGeom prst="rect">
            <a:avLst/>
          </a:prstGeom>
          <a:noFill/>
          <a:ln>
            <a:noFill/>
          </a:ln>
        </p:spPr>
        <p:txBody>
          <a:bodyPr anchorCtr="0" anchor="t" bIns="45700" lIns="91425" spcFirstLastPara="1" rIns="91425" wrap="square" tIns="45700">
            <a:noAutofit/>
          </a:bodyPr>
          <a:lstStyle/>
          <a:p>
            <a:pPr indent="-285750" lvl="1" marL="742950" rtl="0" algn="l">
              <a:spcBef>
                <a:spcPts val="0"/>
              </a:spcBef>
              <a:spcAft>
                <a:spcPts val="0"/>
              </a:spcAft>
              <a:buClr>
                <a:schemeClr val="dk1"/>
              </a:buClr>
              <a:buSzPts val="2800"/>
              <a:buChar char="–"/>
            </a:pPr>
            <a:r>
              <a:rPr b="1" lang="en-US"/>
              <a:t>In case of change in project cost, means of finance, facilities/ capacities, land/locations, constitution of the applicant entity, etc. </a:t>
            </a:r>
            <a:endParaRPr/>
          </a:p>
          <a:p>
            <a:pPr indent="-228600" lvl="2" marL="1143000" rtl="0" algn="l">
              <a:spcBef>
                <a:spcPts val="480"/>
              </a:spcBef>
              <a:spcAft>
                <a:spcPts val="0"/>
              </a:spcAft>
              <a:buClr>
                <a:schemeClr val="dk1"/>
              </a:buClr>
              <a:buSzPts val="2400"/>
              <a:buChar char="•"/>
            </a:pPr>
            <a:r>
              <a:rPr lang="en-US"/>
              <a:t>Prior approval from the Ministry needs to be obtained</a:t>
            </a:r>
            <a:endParaRPr/>
          </a:p>
          <a:p>
            <a:pPr indent="-228600" lvl="2" marL="1143000" rtl="0" algn="l">
              <a:spcBef>
                <a:spcPts val="480"/>
              </a:spcBef>
              <a:spcAft>
                <a:spcPts val="0"/>
              </a:spcAft>
              <a:buClr>
                <a:schemeClr val="dk1"/>
              </a:buClr>
              <a:buSzPts val="2400"/>
              <a:buChar char="•"/>
            </a:pPr>
            <a:r>
              <a:rPr lang="en-US"/>
              <a:t>Before seeking approval from the Ministry, the changes should be endorsed by the lending bank</a:t>
            </a:r>
            <a:endParaRPr/>
          </a:p>
          <a:p>
            <a:pPr indent="-228600" lvl="2" marL="1143000" rtl="0" algn="l">
              <a:spcBef>
                <a:spcPts val="480"/>
              </a:spcBef>
              <a:spcAft>
                <a:spcPts val="0"/>
              </a:spcAft>
              <a:buClr>
                <a:schemeClr val="dk1"/>
              </a:buClr>
              <a:buSzPts val="2400"/>
              <a:buChar char="•"/>
            </a:pPr>
            <a:r>
              <a:rPr lang="en-US"/>
              <a:t>Justification for the changes should also be submitted to the Ministry</a:t>
            </a:r>
            <a:endParaRPr/>
          </a:p>
          <a:p>
            <a:pPr indent="-228600" lvl="2" marL="1143000" rtl="0" algn="l">
              <a:spcBef>
                <a:spcPts val="480"/>
              </a:spcBef>
              <a:spcAft>
                <a:spcPts val="0"/>
              </a:spcAft>
              <a:buClr>
                <a:schemeClr val="dk1"/>
              </a:buClr>
              <a:buSzPts val="2400"/>
              <a:buChar char="•"/>
            </a:pPr>
            <a:r>
              <a:rPr lang="en-US"/>
              <a:t>In case of change in project cost or facilities/ capacities, comparative item wise cost breakup for approved components/ costs (both TCW and P&amp;M) and the revised components/ costs (both TCW and P&amp;M) should be submitted duly certified by the bank </a:t>
            </a:r>
            <a:endParaRPr/>
          </a:p>
          <a:p>
            <a:pPr indent="-139700" lvl="0" marL="342900" rtl="0" algn="l">
              <a:spcBef>
                <a:spcPts val="640"/>
              </a:spcBef>
              <a:spcAft>
                <a:spcPts val="0"/>
              </a:spcAft>
              <a:buClr>
                <a:schemeClr val="dk1"/>
              </a:buClr>
              <a:buSzPts val="3200"/>
              <a:buNone/>
            </a:pPr>
            <a:r>
              <a:t/>
            </a:r>
            <a:endParaRPr/>
          </a:p>
          <a:p>
            <a:pPr indent="-228600" lvl="2" marL="1143000" rtl="0" algn="l">
              <a:spcBef>
                <a:spcPts val="640"/>
              </a:spcBef>
              <a:spcAft>
                <a:spcPts val="0"/>
              </a:spcAft>
              <a:buClr>
                <a:schemeClr val="dk1"/>
              </a:buClr>
              <a:buSzPts val="3200"/>
              <a:buNone/>
            </a:pPr>
            <a:r>
              <a:t/>
            </a:r>
            <a:endParaRPr sz="3200"/>
          </a:p>
          <a:p>
            <a:pPr indent="-82550" lvl="1" marL="742950" rtl="0" algn="l">
              <a:spcBef>
                <a:spcPts val="640"/>
              </a:spcBef>
              <a:spcAft>
                <a:spcPts val="0"/>
              </a:spcAft>
              <a:buClr>
                <a:schemeClr val="dk1"/>
              </a:buClr>
              <a:buSzPts val="3200"/>
              <a:buNone/>
            </a:pPr>
            <a:r>
              <a:t/>
            </a:r>
            <a:endParaRPr sz="320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35"/>
          <p:cNvSpPr txBox="1"/>
          <p:nvPr>
            <p:ph type="title"/>
          </p:nvPr>
        </p:nvSpPr>
        <p:spPr>
          <a:xfrm>
            <a:off x="457200" y="274638"/>
            <a:ext cx="8229600" cy="11430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59"/>
              <a:buFont typeface="Times New Roman"/>
              <a:buNone/>
            </a:pPr>
            <a:r>
              <a:rPr lang="en-US" sz="3959"/>
              <a:t>In case of Changes in Project components…contd.</a:t>
            </a:r>
            <a:endParaRPr sz="3959"/>
          </a:p>
        </p:txBody>
      </p:sp>
      <p:sp>
        <p:nvSpPr>
          <p:cNvPr id="216" name="Google Shape;216;p3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2720"/>
              <a:buChar char="•"/>
            </a:pPr>
            <a:r>
              <a:rPr lang="en-US" sz="2720"/>
              <a:t>In case of change of Bank, project appraisal report from the new bank should be submitted.</a:t>
            </a:r>
            <a:endParaRPr/>
          </a:p>
          <a:p>
            <a:pPr indent="-342900" lvl="0" marL="342900" rtl="0" algn="l">
              <a:lnSpc>
                <a:spcPct val="90000"/>
              </a:lnSpc>
              <a:spcBef>
                <a:spcPts val="544"/>
              </a:spcBef>
              <a:spcAft>
                <a:spcPts val="0"/>
              </a:spcAft>
              <a:buClr>
                <a:schemeClr val="dk1"/>
              </a:buClr>
              <a:buSzPts val="2720"/>
              <a:buChar char="•"/>
            </a:pPr>
            <a:r>
              <a:rPr lang="en-US" sz="2720"/>
              <a:t>In case of change in means of finance, the bank must endorse it with the statement that viability of the project is not affected.</a:t>
            </a:r>
            <a:endParaRPr/>
          </a:p>
          <a:p>
            <a:pPr indent="-342900" lvl="0" marL="342900" rtl="0" algn="l">
              <a:lnSpc>
                <a:spcPct val="90000"/>
              </a:lnSpc>
              <a:spcBef>
                <a:spcPts val="544"/>
              </a:spcBef>
              <a:spcAft>
                <a:spcPts val="0"/>
              </a:spcAft>
              <a:buClr>
                <a:schemeClr val="dk1"/>
              </a:buClr>
              <a:buSzPts val="2720"/>
              <a:buChar char="•"/>
            </a:pPr>
            <a:r>
              <a:rPr lang="en-US" sz="2720"/>
              <a:t>Pl. note that in case of changes in the project components, grant shall not be given for any new components added. However if the capacities of approved facilities are reduced or the approved components are dropped, the grants approved against that component shall be reduced or withdrawn.</a:t>
            </a:r>
            <a:endParaRPr sz="272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36"/>
          <p:cNvSpPr txBox="1"/>
          <p:nvPr>
            <p:ph type="title"/>
          </p:nvPr>
        </p:nvSpPr>
        <p:spPr>
          <a:xfrm>
            <a:off x="457200" y="274638"/>
            <a:ext cx="8229600" cy="11430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59"/>
              <a:buFont typeface="Times New Roman"/>
              <a:buNone/>
            </a:pPr>
            <a:r>
              <a:rPr lang="en-US" sz="3959"/>
              <a:t>What is expected of the promoter(s)</a:t>
            </a:r>
            <a:endParaRPr sz="3959"/>
          </a:p>
        </p:txBody>
      </p:sp>
      <p:sp>
        <p:nvSpPr>
          <p:cNvPr id="222" name="Google Shape;222;p3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2720"/>
              <a:buChar char="•"/>
            </a:pPr>
            <a:r>
              <a:rPr lang="en-US" sz="2720"/>
              <a:t>Timely implementation of the approved project</a:t>
            </a:r>
            <a:endParaRPr/>
          </a:p>
          <a:p>
            <a:pPr indent="-342900" lvl="0" marL="342900" rtl="0" algn="l">
              <a:lnSpc>
                <a:spcPct val="90000"/>
              </a:lnSpc>
              <a:spcBef>
                <a:spcPts val="544"/>
              </a:spcBef>
              <a:spcAft>
                <a:spcPts val="0"/>
              </a:spcAft>
              <a:buClr>
                <a:schemeClr val="dk1"/>
              </a:buClr>
              <a:buSzPts val="2720"/>
              <a:buChar char="•"/>
            </a:pPr>
            <a:r>
              <a:rPr lang="en-US" sz="2720"/>
              <a:t>Timely &amp; properly submission of documents for release of grants.</a:t>
            </a:r>
            <a:endParaRPr/>
          </a:p>
          <a:p>
            <a:pPr indent="-342900" lvl="0" marL="342900" rtl="0" algn="l">
              <a:lnSpc>
                <a:spcPct val="90000"/>
              </a:lnSpc>
              <a:spcBef>
                <a:spcPts val="544"/>
              </a:spcBef>
              <a:spcAft>
                <a:spcPts val="0"/>
              </a:spcAft>
              <a:buClr>
                <a:schemeClr val="dk1"/>
              </a:buClr>
              <a:buSzPts val="2720"/>
              <a:buChar char="•"/>
            </a:pPr>
            <a:r>
              <a:rPr lang="en-US" sz="2720"/>
              <a:t>Keep the ministry updated about change in contact details, project components, bank, etc.</a:t>
            </a:r>
            <a:endParaRPr/>
          </a:p>
          <a:p>
            <a:pPr indent="-342900" lvl="0" marL="342900" rtl="0" algn="l">
              <a:lnSpc>
                <a:spcPct val="90000"/>
              </a:lnSpc>
              <a:spcBef>
                <a:spcPts val="544"/>
              </a:spcBef>
              <a:spcAft>
                <a:spcPts val="0"/>
              </a:spcAft>
              <a:buClr>
                <a:schemeClr val="dk1"/>
              </a:buClr>
              <a:buSzPts val="2720"/>
              <a:buChar char="•"/>
            </a:pPr>
            <a:r>
              <a:rPr lang="en-US" sz="2720"/>
              <a:t>Timely submission of status report, details, clarifications, documents asked for.</a:t>
            </a:r>
            <a:endParaRPr/>
          </a:p>
          <a:p>
            <a:pPr indent="-342900" lvl="0" marL="342900" rtl="0" algn="l">
              <a:lnSpc>
                <a:spcPct val="90000"/>
              </a:lnSpc>
              <a:spcBef>
                <a:spcPts val="544"/>
              </a:spcBef>
              <a:spcAft>
                <a:spcPts val="0"/>
              </a:spcAft>
              <a:buClr>
                <a:schemeClr val="dk1"/>
              </a:buClr>
              <a:buSzPts val="2720"/>
              <a:buChar char="•"/>
            </a:pPr>
            <a:r>
              <a:rPr lang="en-US" sz="2720"/>
              <a:t>Attending the review meetings called by the ministry.</a:t>
            </a:r>
            <a:endParaRPr/>
          </a:p>
          <a:p>
            <a:pPr indent="-342900" lvl="0" marL="342900" rtl="0" algn="l">
              <a:lnSpc>
                <a:spcPct val="90000"/>
              </a:lnSpc>
              <a:spcBef>
                <a:spcPts val="544"/>
              </a:spcBef>
              <a:spcAft>
                <a:spcPts val="0"/>
              </a:spcAft>
              <a:buClr>
                <a:schemeClr val="dk1"/>
              </a:buClr>
              <a:buSzPts val="2720"/>
              <a:buChar char="•"/>
            </a:pPr>
            <a:r>
              <a:rPr lang="en-US" sz="2720"/>
              <a:t>Promptly responding the letters, email, and phone calls from the ministry</a:t>
            </a:r>
            <a:endParaRPr sz="272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37"/>
          <p:cNvSpPr txBox="1"/>
          <p:nvPr>
            <p:ph type="title"/>
          </p:nvPr>
        </p:nvSpPr>
        <p:spPr>
          <a:xfrm>
            <a:off x="457200" y="2590800"/>
            <a:ext cx="8229600" cy="11430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Times New Roman"/>
              <a:buNone/>
            </a:pPr>
            <a:r>
              <a:rPr lang="en-US"/>
              <a:t>Thank You!</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5"/>
          <p:cNvSpPr txBox="1"/>
          <p:nvPr>
            <p:ph idx="1" type="body"/>
          </p:nvPr>
        </p:nvSpPr>
        <p:spPr>
          <a:xfrm>
            <a:off x="304800" y="1828800"/>
            <a:ext cx="8534400" cy="47244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400"/>
              <a:buChar char="•"/>
            </a:pPr>
            <a:r>
              <a:rPr lang="en-US" sz="2400"/>
              <a:t>To develop integrated cold chain and preservation infrastructure, MoFPI launched cold chain scheme in 2008.</a:t>
            </a:r>
            <a:endParaRPr/>
          </a:p>
          <a:p>
            <a:pPr indent="-342900" lvl="0" marL="342900" rtl="0" algn="l">
              <a:spcBef>
                <a:spcPts val="480"/>
              </a:spcBef>
              <a:spcAft>
                <a:spcPts val="0"/>
              </a:spcAft>
              <a:buClr>
                <a:schemeClr val="dk1"/>
              </a:buClr>
              <a:buSzPts val="2400"/>
              <a:buChar char="•"/>
            </a:pPr>
            <a:r>
              <a:rPr b="1" lang="en-US" sz="2400"/>
              <a:t>Objective</a:t>
            </a:r>
            <a:endParaRPr/>
          </a:p>
          <a:p>
            <a:pPr indent="-285750" lvl="1" marL="742950" rtl="0" algn="l">
              <a:spcBef>
                <a:spcPts val="480"/>
              </a:spcBef>
              <a:spcAft>
                <a:spcPts val="0"/>
              </a:spcAft>
              <a:buClr>
                <a:schemeClr val="dk1"/>
              </a:buClr>
              <a:buSzPts val="2400"/>
              <a:buFont typeface="Noto Sans Symbols"/>
              <a:buChar char="▪"/>
            </a:pPr>
            <a:r>
              <a:rPr lang="en-US" sz="2400"/>
              <a:t>To provide integrated and complete cold chain and preservation infrastructure facilities without any break, from the farm gate to the Consumer.</a:t>
            </a:r>
            <a:endParaRPr/>
          </a:p>
          <a:p>
            <a:pPr indent="-285750" lvl="1" marL="742950" rtl="0" algn="l">
              <a:spcBef>
                <a:spcPts val="480"/>
              </a:spcBef>
              <a:spcAft>
                <a:spcPts val="0"/>
              </a:spcAft>
              <a:buClr>
                <a:schemeClr val="dk1"/>
              </a:buClr>
              <a:buSzPts val="2400"/>
              <a:buFont typeface="Noto Sans Symbols"/>
              <a:buChar char="▪"/>
            </a:pPr>
            <a:r>
              <a:rPr lang="en-US" sz="2400"/>
              <a:t>To enable linking groups of producers to the processors and market through well equipped supply chain</a:t>
            </a:r>
            <a:endParaRPr/>
          </a:p>
          <a:p>
            <a:pPr indent="-285750" lvl="1" marL="742950" rtl="0" algn="l">
              <a:spcBef>
                <a:spcPts val="480"/>
              </a:spcBef>
              <a:spcAft>
                <a:spcPts val="0"/>
              </a:spcAft>
              <a:buClr>
                <a:schemeClr val="dk1"/>
              </a:buClr>
              <a:buSzPts val="2400"/>
              <a:buFont typeface="Noto Sans Symbols"/>
              <a:buChar char="▪"/>
            </a:pPr>
            <a:r>
              <a:rPr lang="en-US" sz="2400"/>
              <a:t>To establish value addition with infrastructural  facilities like sorting, grading, packaging and processing for horticulture including organic produce, marine, dairy, poultry, etc.</a:t>
            </a:r>
            <a:endParaRPr/>
          </a:p>
        </p:txBody>
      </p:sp>
      <p:sp>
        <p:nvSpPr>
          <p:cNvPr id="96" name="Google Shape;96;p15"/>
          <p:cNvSpPr txBox="1"/>
          <p:nvPr>
            <p:ph type="title"/>
          </p:nvPr>
        </p:nvSpPr>
        <p:spPr>
          <a:xfrm>
            <a:off x="533400" y="76200"/>
            <a:ext cx="8229600" cy="1295400"/>
          </a:xfrm>
          <a:prstGeom prst="rect">
            <a:avLst/>
          </a:prstGeom>
          <a:solidFill>
            <a:schemeClr val="lt1"/>
          </a:solid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00"/>
              <a:buFont typeface="Times New Roman"/>
              <a:buNone/>
            </a:pPr>
            <a:r>
              <a:rPr lang="en-US" sz="3200"/>
              <a:t>Scheme for Cold Chain, Value Addition and Preservation Infrastructure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6"/>
          <p:cNvSpPr txBox="1"/>
          <p:nvPr>
            <p:ph idx="1" type="body"/>
          </p:nvPr>
        </p:nvSpPr>
        <p:spPr>
          <a:xfrm>
            <a:off x="76200" y="1295400"/>
            <a:ext cx="8991600" cy="52578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2400"/>
              <a:buChar char="•"/>
            </a:pPr>
            <a:r>
              <a:rPr b="1" lang="en-US" sz="2400"/>
              <a:t>Eligible Project Components:</a:t>
            </a:r>
            <a:endParaRPr/>
          </a:p>
          <a:p>
            <a:pPr indent="-457200" lvl="1" marL="914400" rtl="0" algn="just">
              <a:lnSpc>
                <a:spcPct val="90000"/>
              </a:lnSpc>
              <a:spcBef>
                <a:spcPts val="480"/>
              </a:spcBef>
              <a:spcAft>
                <a:spcPts val="0"/>
              </a:spcAft>
              <a:buClr>
                <a:schemeClr val="dk1"/>
              </a:buClr>
              <a:buSzPts val="2400"/>
              <a:buFont typeface="Calibri"/>
              <a:buAutoNum type="alphaLcParenR"/>
            </a:pPr>
            <a:r>
              <a:rPr lang="en-US" sz="2400"/>
              <a:t>Minimal processing Centre at the farm with facilities such as weighing, sorting, grading waxing, packing, pre-cooling, Controlled Atmosphere (CA) / Modified Atmosphere (MA) cold Storage, normal storage and IQF.</a:t>
            </a:r>
            <a:endParaRPr/>
          </a:p>
          <a:p>
            <a:pPr indent="-457200" lvl="1" marL="914400" rtl="0" algn="l">
              <a:lnSpc>
                <a:spcPct val="90000"/>
              </a:lnSpc>
              <a:spcBef>
                <a:spcPts val="480"/>
              </a:spcBef>
              <a:spcAft>
                <a:spcPts val="0"/>
              </a:spcAft>
              <a:buClr>
                <a:schemeClr val="dk1"/>
              </a:buClr>
              <a:buSzPts val="2400"/>
              <a:buFont typeface="Calibri"/>
              <a:buAutoNum type="alphaLcParenR"/>
            </a:pPr>
            <a:r>
              <a:rPr lang="en-US" sz="2400"/>
              <a:t>Mobile pre-cooling vans and reefer trucks.</a:t>
            </a:r>
            <a:endParaRPr/>
          </a:p>
          <a:p>
            <a:pPr indent="-457200" lvl="1" marL="914400" rtl="0" algn="just">
              <a:lnSpc>
                <a:spcPct val="90000"/>
              </a:lnSpc>
              <a:spcBef>
                <a:spcPts val="480"/>
              </a:spcBef>
              <a:spcAft>
                <a:spcPts val="0"/>
              </a:spcAft>
              <a:buClr>
                <a:schemeClr val="dk1"/>
              </a:buClr>
              <a:buSzPts val="2400"/>
              <a:buFont typeface="Calibri"/>
              <a:buAutoNum type="alphaLcParenR"/>
            </a:pPr>
            <a:r>
              <a:rPr lang="en-US" sz="2400"/>
              <a:t>Distribution hubs with multi product and multi CA/MA chambers, cold storage/ Variable Humidity Chambers, Packing facility, CIP Fog treatment, IQF and blast freezing.</a:t>
            </a:r>
            <a:endParaRPr/>
          </a:p>
          <a:p>
            <a:pPr indent="-457200" lvl="1" marL="914400" rtl="0" algn="just">
              <a:lnSpc>
                <a:spcPct val="90000"/>
              </a:lnSpc>
              <a:spcBef>
                <a:spcPts val="480"/>
              </a:spcBef>
              <a:spcAft>
                <a:spcPts val="0"/>
              </a:spcAft>
              <a:buClr>
                <a:schemeClr val="dk1"/>
              </a:buClr>
              <a:buSzPts val="2400"/>
              <a:buFont typeface="Calibri"/>
              <a:buAutoNum type="alphaLcParenR"/>
            </a:pPr>
            <a:r>
              <a:rPr lang="en-US" sz="2400"/>
              <a:t>Irradiation facility</a:t>
            </a:r>
            <a:endParaRPr/>
          </a:p>
          <a:p>
            <a:pPr indent="-342900" lvl="0" marL="342900" rtl="0" algn="l">
              <a:lnSpc>
                <a:spcPct val="90000"/>
              </a:lnSpc>
              <a:spcBef>
                <a:spcPts val="440"/>
              </a:spcBef>
              <a:spcAft>
                <a:spcPts val="0"/>
              </a:spcAft>
              <a:buClr>
                <a:schemeClr val="dk1"/>
              </a:buClr>
              <a:buSzPts val="2200"/>
              <a:buChar char="•"/>
            </a:pPr>
            <a:r>
              <a:rPr lang="en-US" sz="2200"/>
              <a:t>To avail financial assistance, any two of the components, from (a), (b) or (c) above will have to be set-up</a:t>
            </a:r>
            <a:endParaRPr/>
          </a:p>
          <a:p>
            <a:pPr indent="-342900" lvl="0" marL="342900" rtl="0" algn="l">
              <a:lnSpc>
                <a:spcPct val="90000"/>
              </a:lnSpc>
              <a:spcBef>
                <a:spcPts val="440"/>
              </a:spcBef>
              <a:spcAft>
                <a:spcPts val="0"/>
              </a:spcAft>
              <a:buClr>
                <a:schemeClr val="dk1"/>
              </a:buClr>
              <a:buSzPts val="2200"/>
              <a:buChar char="•"/>
            </a:pPr>
            <a:r>
              <a:rPr lang="en-US" sz="2200"/>
              <a:t>Irradiation facility is treated as a stand alone one for the purpose of availing grant.</a:t>
            </a:r>
            <a:endParaRPr sz="2200"/>
          </a:p>
        </p:txBody>
      </p:sp>
      <p:sp>
        <p:nvSpPr>
          <p:cNvPr id="102" name="Google Shape;102;p16"/>
          <p:cNvSpPr txBox="1"/>
          <p:nvPr>
            <p:ph type="title"/>
          </p:nvPr>
        </p:nvSpPr>
        <p:spPr>
          <a:xfrm>
            <a:off x="457200" y="76200"/>
            <a:ext cx="8229600" cy="11430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00"/>
              <a:buFont typeface="Times New Roman"/>
              <a:buNone/>
            </a:pPr>
            <a:r>
              <a:rPr lang="en-US" sz="3200"/>
              <a:t>Scheme for Cold Chain, Value Addition and Preservation Infrastructure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17"/>
          <p:cNvSpPr txBox="1"/>
          <p:nvPr>
            <p:ph type="title"/>
          </p:nvPr>
        </p:nvSpPr>
        <p:spPr>
          <a:xfrm>
            <a:off x="457200" y="152400"/>
            <a:ext cx="8229600" cy="792162"/>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Times New Roman"/>
              <a:buNone/>
            </a:pPr>
            <a:r>
              <a:rPr lang="en-US"/>
              <a:t>Release of Funds</a:t>
            </a:r>
            <a:endParaRPr/>
          </a:p>
        </p:txBody>
      </p:sp>
      <p:sp>
        <p:nvSpPr>
          <p:cNvPr id="108" name="Google Shape;108;p17"/>
          <p:cNvSpPr txBox="1"/>
          <p:nvPr>
            <p:ph idx="1" type="body"/>
          </p:nvPr>
        </p:nvSpPr>
        <p:spPr>
          <a:xfrm>
            <a:off x="457200" y="1143000"/>
            <a:ext cx="8229600" cy="5257801"/>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2720"/>
              <a:buChar char="•"/>
            </a:pPr>
            <a:r>
              <a:rPr b="1" lang="en-US" sz="2720"/>
              <a:t>1st installment of 25% of the total grant</a:t>
            </a:r>
            <a:endParaRPr/>
          </a:p>
          <a:p>
            <a:pPr indent="-285750" lvl="1" marL="742950" rtl="0" algn="l">
              <a:lnSpc>
                <a:spcPct val="80000"/>
              </a:lnSpc>
              <a:spcBef>
                <a:spcPts val="476"/>
              </a:spcBef>
              <a:spcAft>
                <a:spcPts val="0"/>
              </a:spcAft>
              <a:buClr>
                <a:schemeClr val="dk1"/>
              </a:buClr>
              <a:buSzPts val="2380"/>
              <a:buChar char="–"/>
            </a:pPr>
            <a:r>
              <a:rPr lang="en-US" sz="2380"/>
              <a:t>25% of the promoter’s contribution and 25% of the term loan has been spent on the project.</a:t>
            </a:r>
            <a:endParaRPr/>
          </a:p>
          <a:p>
            <a:pPr indent="-342900" lvl="0" marL="342900" rtl="0" algn="l">
              <a:lnSpc>
                <a:spcPct val="80000"/>
              </a:lnSpc>
              <a:spcBef>
                <a:spcPts val="544"/>
              </a:spcBef>
              <a:spcAft>
                <a:spcPts val="0"/>
              </a:spcAft>
              <a:buClr>
                <a:schemeClr val="dk1"/>
              </a:buClr>
              <a:buSzPts val="2720"/>
              <a:buChar char="•"/>
            </a:pPr>
            <a:r>
              <a:rPr b="1" lang="en-US" sz="2720"/>
              <a:t>2nd installment of another 50% of the total grant</a:t>
            </a:r>
            <a:endParaRPr/>
          </a:p>
          <a:p>
            <a:pPr indent="-285750" lvl="1" marL="742950" rtl="0" algn="l">
              <a:lnSpc>
                <a:spcPct val="80000"/>
              </a:lnSpc>
              <a:spcBef>
                <a:spcPts val="476"/>
              </a:spcBef>
              <a:spcAft>
                <a:spcPts val="0"/>
              </a:spcAft>
              <a:buClr>
                <a:schemeClr val="dk1"/>
              </a:buClr>
              <a:buSzPts val="2380"/>
              <a:buChar char="–"/>
            </a:pPr>
            <a:r>
              <a:rPr lang="en-US" sz="2380"/>
              <a:t>Utilization of first installment of grant. </a:t>
            </a:r>
            <a:endParaRPr/>
          </a:p>
          <a:p>
            <a:pPr indent="-285750" lvl="1" marL="742950" rtl="0" algn="l">
              <a:lnSpc>
                <a:spcPct val="80000"/>
              </a:lnSpc>
              <a:spcBef>
                <a:spcPts val="476"/>
              </a:spcBef>
              <a:spcAft>
                <a:spcPts val="0"/>
              </a:spcAft>
              <a:buClr>
                <a:schemeClr val="dk1"/>
              </a:buClr>
              <a:buSzPts val="2380"/>
              <a:buChar char="–"/>
            </a:pPr>
            <a:r>
              <a:rPr lang="en-US" sz="2380"/>
              <a:t>75% of promoter’s contribution and 75% of term loan have been spent on the project. </a:t>
            </a:r>
            <a:endParaRPr/>
          </a:p>
          <a:p>
            <a:pPr indent="-342900" lvl="0" marL="342900" rtl="0" algn="l">
              <a:lnSpc>
                <a:spcPct val="80000"/>
              </a:lnSpc>
              <a:spcBef>
                <a:spcPts val="544"/>
              </a:spcBef>
              <a:spcAft>
                <a:spcPts val="0"/>
              </a:spcAft>
              <a:buClr>
                <a:schemeClr val="dk1"/>
              </a:buClr>
              <a:buSzPts val="2720"/>
              <a:buChar char="•"/>
            </a:pPr>
            <a:r>
              <a:rPr b="1" lang="en-US" sz="2720"/>
              <a:t>3rd and final installment of remaining 25% of the grant</a:t>
            </a:r>
            <a:endParaRPr/>
          </a:p>
          <a:p>
            <a:pPr indent="-285750" lvl="1" marL="742950" rtl="0" algn="l">
              <a:lnSpc>
                <a:spcPct val="80000"/>
              </a:lnSpc>
              <a:spcBef>
                <a:spcPts val="476"/>
              </a:spcBef>
              <a:spcAft>
                <a:spcPts val="0"/>
              </a:spcAft>
              <a:buClr>
                <a:schemeClr val="dk1"/>
              </a:buClr>
              <a:buSzPts val="2380"/>
              <a:buChar char="–"/>
            </a:pPr>
            <a:r>
              <a:rPr lang="en-US" sz="2380"/>
              <a:t>Utilization of the second installment. </a:t>
            </a:r>
            <a:endParaRPr/>
          </a:p>
          <a:p>
            <a:pPr indent="-285750" lvl="1" marL="742950" rtl="0" algn="l">
              <a:lnSpc>
                <a:spcPct val="80000"/>
              </a:lnSpc>
              <a:spcBef>
                <a:spcPts val="476"/>
              </a:spcBef>
              <a:spcAft>
                <a:spcPts val="0"/>
              </a:spcAft>
              <a:buClr>
                <a:schemeClr val="dk1"/>
              </a:buClr>
              <a:buSzPts val="2380"/>
              <a:buChar char="–"/>
            </a:pPr>
            <a:r>
              <a:rPr lang="en-US" sz="2380"/>
              <a:t>100% of promoters contribution and 100% of term loan has been invested on the project </a:t>
            </a:r>
            <a:endParaRPr/>
          </a:p>
          <a:p>
            <a:pPr indent="-285750" lvl="1" marL="742950" rtl="0" algn="l">
              <a:lnSpc>
                <a:spcPct val="80000"/>
              </a:lnSpc>
              <a:spcBef>
                <a:spcPts val="476"/>
              </a:spcBef>
              <a:spcAft>
                <a:spcPts val="0"/>
              </a:spcAft>
              <a:buClr>
                <a:schemeClr val="dk1"/>
              </a:buClr>
              <a:buSzPts val="2380"/>
              <a:buChar char="–"/>
            </a:pPr>
            <a:r>
              <a:rPr lang="en-US" sz="2380"/>
              <a:t>Project has achieved completion and commercial operation has started. </a:t>
            </a:r>
            <a:endParaRPr sz="238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18"/>
          <p:cNvSpPr txBox="1"/>
          <p:nvPr>
            <p:ph type="title"/>
          </p:nvPr>
        </p:nvSpPr>
        <p:spPr>
          <a:xfrm>
            <a:off x="457200" y="274638"/>
            <a:ext cx="8229600" cy="792162"/>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Times New Roman"/>
              <a:buNone/>
            </a:pPr>
            <a:r>
              <a:rPr lang="en-US"/>
              <a:t>Timelines</a:t>
            </a:r>
            <a:endParaRPr/>
          </a:p>
        </p:txBody>
      </p:sp>
      <p:sp>
        <p:nvSpPr>
          <p:cNvPr id="114" name="Google Shape;114;p18"/>
          <p:cNvSpPr txBox="1"/>
          <p:nvPr>
            <p:ph idx="1" type="body"/>
          </p:nvPr>
        </p:nvSpPr>
        <p:spPr>
          <a:xfrm>
            <a:off x="381000" y="1219200"/>
            <a:ext cx="8229600" cy="4525963"/>
          </a:xfrm>
          <a:prstGeom prst="rect">
            <a:avLst/>
          </a:prstGeom>
          <a:noFill/>
          <a:ln>
            <a:noFill/>
          </a:ln>
        </p:spPr>
        <p:txBody>
          <a:bodyPr anchorCtr="0" anchor="t" bIns="45700" lIns="91425" spcFirstLastPara="1" rIns="91425" wrap="square" tIns="45700">
            <a:noAutofit/>
          </a:bodyPr>
          <a:lstStyle/>
          <a:p>
            <a:pPr indent="-139700" lvl="0" marL="342900" rtl="0" algn="l">
              <a:spcBef>
                <a:spcPts val="0"/>
              </a:spcBef>
              <a:spcAft>
                <a:spcPts val="0"/>
              </a:spcAft>
              <a:buClr>
                <a:schemeClr val="dk1"/>
              </a:buClr>
              <a:buSzPts val="3200"/>
              <a:buNone/>
            </a:pPr>
            <a:r>
              <a:t/>
            </a:r>
            <a:endParaRPr/>
          </a:p>
          <a:p>
            <a:pPr indent="-342900" lvl="0" marL="342900" rtl="0" algn="l">
              <a:spcBef>
                <a:spcPts val="640"/>
              </a:spcBef>
              <a:spcAft>
                <a:spcPts val="0"/>
              </a:spcAft>
              <a:buClr>
                <a:schemeClr val="dk1"/>
              </a:buClr>
              <a:buSzPts val="3200"/>
              <a:buChar char="•"/>
            </a:pPr>
            <a:r>
              <a:rPr lang="en-US"/>
              <a:t>Submission of acceptance to the terms &amp; conditions of the approval letter – 1 Month</a:t>
            </a:r>
            <a:endParaRPr/>
          </a:p>
          <a:p>
            <a:pPr indent="-139700" lvl="0" marL="342900" rtl="0" algn="l">
              <a:spcBef>
                <a:spcPts val="640"/>
              </a:spcBef>
              <a:spcAft>
                <a:spcPts val="0"/>
              </a:spcAft>
              <a:buClr>
                <a:schemeClr val="dk1"/>
              </a:buClr>
              <a:buSzPts val="3200"/>
              <a:buNone/>
            </a:pPr>
            <a:r>
              <a:t/>
            </a:r>
            <a:endParaRPr/>
          </a:p>
          <a:p>
            <a:pPr indent="-342900" lvl="0" marL="342900" rtl="0" algn="l">
              <a:spcBef>
                <a:spcPts val="640"/>
              </a:spcBef>
              <a:spcAft>
                <a:spcPts val="0"/>
              </a:spcAft>
              <a:buClr>
                <a:schemeClr val="dk1"/>
              </a:buClr>
              <a:buSzPts val="3200"/>
              <a:buChar char="•"/>
            </a:pPr>
            <a:r>
              <a:rPr lang="en-US"/>
              <a:t>Submission for documents for the release of 1</a:t>
            </a:r>
            <a:r>
              <a:rPr baseline="30000" lang="en-US"/>
              <a:t>st</a:t>
            </a:r>
            <a:r>
              <a:rPr lang="en-US"/>
              <a:t> installment of grant – 9 months</a:t>
            </a:r>
            <a:endParaRPr/>
          </a:p>
          <a:p>
            <a:pPr indent="-139700" lvl="0" marL="342900" rtl="0" algn="l">
              <a:spcBef>
                <a:spcPts val="640"/>
              </a:spcBef>
              <a:spcAft>
                <a:spcPts val="0"/>
              </a:spcAft>
              <a:buClr>
                <a:schemeClr val="dk1"/>
              </a:buClr>
              <a:buSzPts val="3200"/>
              <a:buNone/>
            </a:pPr>
            <a:r>
              <a:t/>
            </a:r>
            <a:endParaRPr/>
          </a:p>
          <a:p>
            <a:pPr indent="-342900" lvl="0" marL="342900" rtl="0" algn="l">
              <a:spcBef>
                <a:spcPts val="640"/>
              </a:spcBef>
              <a:spcAft>
                <a:spcPts val="0"/>
              </a:spcAft>
              <a:buClr>
                <a:schemeClr val="dk1"/>
              </a:buClr>
              <a:buSzPts val="3200"/>
              <a:buChar char="•"/>
            </a:pPr>
            <a:r>
              <a:rPr lang="en-US"/>
              <a:t>Completion of project – 18 months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19"/>
          <p:cNvSpPr txBox="1"/>
          <p:nvPr>
            <p:ph type="title"/>
          </p:nvPr>
        </p:nvSpPr>
        <p:spPr>
          <a:xfrm>
            <a:off x="457200" y="2514600"/>
            <a:ext cx="8229600" cy="12192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59"/>
              <a:buFont typeface="Times New Roman"/>
              <a:buNone/>
            </a:pPr>
            <a:r>
              <a:rPr lang="en-US" sz="3959" u="sng">
                <a:solidFill>
                  <a:schemeClr val="hlink"/>
                </a:solidFill>
                <a:hlinkClick r:id="rId3"/>
              </a:rPr>
              <a:t>Documents Requirements for Release of Installments  </a:t>
            </a:r>
            <a:endParaRPr sz="3959"/>
          </a:p>
        </p:txBody>
      </p:sp>
      <p:sp>
        <p:nvSpPr>
          <p:cNvPr id="120" name="Google Shape;120;p19"/>
          <p:cNvSpPr txBox="1"/>
          <p:nvPr>
            <p:ph idx="1" type="body"/>
          </p:nvPr>
        </p:nvSpPr>
        <p:spPr>
          <a:xfrm>
            <a:off x="228600" y="4114800"/>
            <a:ext cx="8763000" cy="2667000"/>
          </a:xfrm>
          <a:prstGeom prst="rect">
            <a:avLst/>
          </a:prstGeom>
          <a:noFill/>
          <a:ln>
            <a:noFill/>
          </a:ln>
        </p:spPr>
        <p:txBody>
          <a:bodyPr anchorCtr="0" anchor="t" bIns="45700" lIns="91425" spcFirstLastPara="1" rIns="91425" wrap="square" tIns="45700">
            <a:noAutofit/>
          </a:bodyPr>
          <a:lstStyle/>
          <a:p>
            <a:pPr indent="-139700" lvl="0" marL="342900" rtl="0" algn="l">
              <a:spcBef>
                <a:spcPts val="0"/>
              </a:spcBef>
              <a:spcAft>
                <a:spcPts val="0"/>
              </a:spcAft>
              <a:buClr>
                <a:schemeClr val="dk1"/>
              </a:buClr>
              <a:buSzPts val="3200"/>
              <a:buNone/>
            </a:pPr>
            <a:r>
              <a:t/>
            </a:r>
            <a:endParaRPr/>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20"/>
          <p:cNvSpPr txBox="1"/>
          <p:nvPr>
            <p:ph type="title"/>
          </p:nvPr>
        </p:nvSpPr>
        <p:spPr>
          <a:xfrm>
            <a:off x="381000" y="152400"/>
            <a:ext cx="8229600" cy="9906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600"/>
              <a:buFont typeface="Times New Roman"/>
              <a:buNone/>
            </a:pPr>
            <a:r>
              <a:rPr lang="en-US" sz="3600"/>
              <a:t>Statutory Permissions/ Licenses/ Clearances, etc. Required</a:t>
            </a:r>
            <a:endParaRPr sz="3600"/>
          </a:p>
        </p:txBody>
      </p:sp>
      <p:sp>
        <p:nvSpPr>
          <p:cNvPr id="126" name="Google Shape;126;p20"/>
          <p:cNvSpPr txBox="1"/>
          <p:nvPr>
            <p:ph idx="1" type="body"/>
          </p:nvPr>
        </p:nvSpPr>
        <p:spPr>
          <a:xfrm>
            <a:off x="381000" y="1219200"/>
            <a:ext cx="8763000" cy="5638800"/>
          </a:xfrm>
          <a:prstGeom prst="rect">
            <a:avLst/>
          </a:prstGeom>
          <a:noFill/>
          <a:ln>
            <a:noFill/>
          </a:ln>
        </p:spPr>
        <p:txBody>
          <a:bodyPr anchorCtr="0" anchor="t" bIns="45700" lIns="91425" spcFirstLastPara="1" rIns="91425" wrap="square" tIns="45700">
            <a:noAutofit/>
          </a:bodyPr>
          <a:lstStyle/>
          <a:p>
            <a:pPr indent="-139700" lvl="0" marL="342900" rtl="0" algn="l">
              <a:spcBef>
                <a:spcPts val="0"/>
              </a:spcBef>
              <a:spcAft>
                <a:spcPts val="0"/>
              </a:spcAft>
              <a:buClr>
                <a:schemeClr val="dk1"/>
              </a:buClr>
              <a:buSzPts val="3200"/>
              <a:buNone/>
            </a:pPr>
            <a:r>
              <a:t/>
            </a:r>
            <a:endParaRPr/>
          </a:p>
          <a:p>
            <a:pPr indent="-342900" lvl="0" marL="342900" rtl="0" algn="l">
              <a:spcBef>
                <a:spcPts val="640"/>
              </a:spcBef>
              <a:spcAft>
                <a:spcPts val="0"/>
              </a:spcAft>
              <a:buClr>
                <a:schemeClr val="dk1"/>
              </a:buClr>
              <a:buSzPts val="3200"/>
              <a:buNone/>
            </a:pPr>
            <a:r>
              <a:t/>
            </a:r>
            <a:endParaRPr/>
          </a:p>
        </p:txBody>
      </p:sp>
      <p:sp>
        <p:nvSpPr>
          <p:cNvPr id="127" name="Google Shape;127;p20"/>
          <p:cNvSpPr txBox="1"/>
          <p:nvPr/>
        </p:nvSpPr>
        <p:spPr>
          <a:xfrm>
            <a:off x="304800" y="1447800"/>
            <a:ext cx="8610600" cy="5105400"/>
          </a:xfrm>
          <a:prstGeom prst="rect">
            <a:avLst/>
          </a:prstGeom>
          <a:noFill/>
          <a:ln>
            <a:noFill/>
          </a:ln>
        </p:spPr>
        <p:txBody>
          <a:bodyPr anchorCtr="0" anchor="t" bIns="45700" lIns="91425" spcFirstLastPara="1" rIns="91425" wrap="square" tIns="45700">
            <a:noAutofit/>
          </a:bodyPr>
          <a:lstStyle/>
          <a:p>
            <a:pPr indent="-514350" lvl="1" marL="971550" marR="0" rtl="0" algn="l">
              <a:lnSpc>
                <a:spcPct val="80000"/>
              </a:lnSpc>
              <a:spcBef>
                <a:spcPts val="0"/>
              </a:spcBef>
              <a:spcAft>
                <a:spcPts val="0"/>
              </a:spcAft>
              <a:buClr>
                <a:schemeClr val="dk1"/>
              </a:buClr>
              <a:buSzPts val="2480"/>
              <a:buFont typeface="Arial"/>
              <a:buChar char="•"/>
            </a:pPr>
            <a:r>
              <a:rPr b="0" i="0" lang="en-US" sz="2480" u="none" cap="none" strike="noStrike">
                <a:solidFill>
                  <a:schemeClr val="dk1"/>
                </a:solidFill>
                <a:latin typeface="Times New Roman"/>
                <a:ea typeface="Times New Roman"/>
                <a:cs typeface="Times New Roman"/>
                <a:sym typeface="Times New Roman"/>
              </a:rPr>
              <a:t>Change Land Use (CLU) permission</a:t>
            </a:r>
            <a:endParaRPr/>
          </a:p>
          <a:p>
            <a:pPr indent="-514350" lvl="1" marL="971550" marR="0" rtl="0" algn="l">
              <a:lnSpc>
                <a:spcPct val="80000"/>
              </a:lnSpc>
              <a:spcBef>
                <a:spcPts val="0"/>
              </a:spcBef>
              <a:spcAft>
                <a:spcPts val="0"/>
              </a:spcAft>
              <a:buClr>
                <a:schemeClr val="dk1"/>
              </a:buClr>
              <a:buSzPts val="2480"/>
              <a:buFont typeface="Arial"/>
              <a:buChar char="•"/>
            </a:pPr>
            <a:r>
              <a:rPr b="0" i="0" lang="en-US" sz="2480" u="none" cap="none" strike="noStrike">
                <a:solidFill>
                  <a:schemeClr val="dk1"/>
                </a:solidFill>
                <a:latin typeface="Times New Roman"/>
                <a:ea typeface="Times New Roman"/>
                <a:cs typeface="Times New Roman"/>
                <a:sym typeface="Times New Roman"/>
              </a:rPr>
              <a:t>Consent to establish from Pollution Control Board</a:t>
            </a:r>
            <a:endParaRPr b="0" i="0" sz="2480" u="none" cap="none" strike="noStrike">
              <a:solidFill>
                <a:schemeClr val="dk1"/>
              </a:solidFill>
              <a:latin typeface="Times New Roman"/>
              <a:ea typeface="Times New Roman"/>
              <a:cs typeface="Times New Roman"/>
              <a:sym typeface="Times New Roman"/>
            </a:endParaRPr>
          </a:p>
          <a:p>
            <a:pPr indent="-514350" lvl="1" marL="971550" marR="0" rtl="0" algn="l">
              <a:lnSpc>
                <a:spcPct val="80000"/>
              </a:lnSpc>
              <a:spcBef>
                <a:spcPts val="0"/>
              </a:spcBef>
              <a:spcAft>
                <a:spcPts val="0"/>
              </a:spcAft>
              <a:buClr>
                <a:schemeClr val="dk1"/>
              </a:buClr>
              <a:buSzPts val="2480"/>
              <a:buFont typeface="Arial"/>
              <a:buChar char="•"/>
            </a:pPr>
            <a:r>
              <a:rPr b="0" i="0" lang="en-US" sz="2480" u="none" cap="none" strike="noStrike">
                <a:solidFill>
                  <a:schemeClr val="dk1"/>
                </a:solidFill>
                <a:latin typeface="Times New Roman"/>
                <a:ea typeface="Times New Roman"/>
                <a:cs typeface="Times New Roman"/>
                <a:sym typeface="Times New Roman"/>
              </a:rPr>
              <a:t>NoC/ Approval from Town and Country Planning Department/ concerned civil authority for building plans</a:t>
            </a:r>
            <a:endParaRPr/>
          </a:p>
          <a:p>
            <a:pPr indent="-514350" lvl="1" marL="971550" marR="0" rtl="0" algn="l">
              <a:lnSpc>
                <a:spcPct val="80000"/>
              </a:lnSpc>
              <a:spcBef>
                <a:spcPts val="0"/>
              </a:spcBef>
              <a:spcAft>
                <a:spcPts val="0"/>
              </a:spcAft>
              <a:buClr>
                <a:schemeClr val="dk1"/>
              </a:buClr>
              <a:buSzPts val="2480"/>
              <a:buFont typeface="Arial"/>
              <a:buChar char="•"/>
            </a:pPr>
            <a:r>
              <a:rPr b="0" i="0" lang="en-US" sz="2480" u="none" cap="none" strike="noStrike">
                <a:solidFill>
                  <a:schemeClr val="dk1"/>
                </a:solidFill>
                <a:latin typeface="Times New Roman"/>
                <a:ea typeface="Times New Roman"/>
                <a:cs typeface="Times New Roman"/>
                <a:sym typeface="Times New Roman"/>
              </a:rPr>
              <a:t>Consent to operate from Pollution Control Board</a:t>
            </a:r>
            <a:endParaRPr b="0" i="0" sz="2480" u="none" cap="none" strike="noStrike">
              <a:solidFill>
                <a:schemeClr val="dk1"/>
              </a:solidFill>
              <a:latin typeface="Times New Roman"/>
              <a:ea typeface="Times New Roman"/>
              <a:cs typeface="Times New Roman"/>
              <a:sym typeface="Times New Roman"/>
            </a:endParaRPr>
          </a:p>
          <a:p>
            <a:pPr indent="-514350" lvl="1" marL="971550" marR="0" rtl="0" algn="l">
              <a:lnSpc>
                <a:spcPct val="80000"/>
              </a:lnSpc>
              <a:spcBef>
                <a:spcPts val="0"/>
              </a:spcBef>
              <a:spcAft>
                <a:spcPts val="0"/>
              </a:spcAft>
              <a:buClr>
                <a:schemeClr val="dk1"/>
              </a:buClr>
              <a:buSzPts val="2480"/>
              <a:buFont typeface="Arial"/>
              <a:buChar char="•"/>
            </a:pPr>
            <a:r>
              <a:rPr b="0" i="0" lang="en-US" sz="2480" u="none" cap="none" strike="noStrike">
                <a:solidFill>
                  <a:schemeClr val="dk1"/>
                </a:solidFill>
                <a:latin typeface="Times New Roman"/>
                <a:ea typeface="Times New Roman"/>
                <a:cs typeface="Times New Roman"/>
                <a:sym typeface="Times New Roman"/>
              </a:rPr>
              <a:t>Registration with FSSAI, Warehousing Development &amp; Regulatory Authority (WDRA),etc.</a:t>
            </a:r>
            <a:endParaRPr b="0" i="0" sz="2480" u="none" cap="none" strike="noStrike">
              <a:solidFill>
                <a:schemeClr val="dk1"/>
              </a:solidFill>
              <a:latin typeface="Times New Roman"/>
              <a:ea typeface="Times New Roman"/>
              <a:cs typeface="Times New Roman"/>
              <a:sym typeface="Times New Roman"/>
            </a:endParaRPr>
          </a:p>
          <a:p>
            <a:pPr indent="-514350" lvl="1" marL="971550" marR="0" rtl="0" algn="l">
              <a:lnSpc>
                <a:spcPct val="80000"/>
              </a:lnSpc>
              <a:spcBef>
                <a:spcPts val="0"/>
              </a:spcBef>
              <a:spcAft>
                <a:spcPts val="0"/>
              </a:spcAft>
              <a:buClr>
                <a:schemeClr val="dk1"/>
              </a:buClr>
              <a:buSzPts val="2480"/>
              <a:buFont typeface="Arial"/>
              <a:buChar char="•"/>
            </a:pPr>
            <a:r>
              <a:rPr b="0" i="0" lang="en-US" sz="2480" u="none" cap="none" strike="noStrike">
                <a:solidFill>
                  <a:schemeClr val="dk1"/>
                </a:solidFill>
                <a:latin typeface="Times New Roman"/>
                <a:ea typeface="Times New Roman"/>
                <a:cs typeface="Times New Roman"/>
                <a:sym typeface="Times New Roman"/>
              </a:rPr>
              <a:t>Permission for ground water use, if required</a:t>
            </a:r>
            <a:endParaRPr b="0" i="0" sz="2480" u="none" cap="none" strike="noStrike">
              <a:solidFill>
                <a:schemeClr val="dk1"/>
              </a:solidFill>
              <a:latin typeface="Times New Roman"/>
              <a:ea typeface="Times New Roman"/>
              <a:cs typeface="Times New Roman"/>
              <a:sym typeface="Times New Roman"/>
            </a:endParaRPr>
          </a:p>
          <a:p>
            <a:pPr indent="-514350" lvl="1" marL="971550" marR="0" rtl="0" algn="l">
              <a:lnSpc>
                <a:spcPct val="80000"/>
              </a:lnSpc>
              <a:spcBef>
                <a:spcPts val="0"/>
              </a:spcBef>
              <a:spcAft>
                <a:spcPts val="0"/>
              </a:spcAft>
              <a:buClr>
                <a:schemeClr val="dk1"/>
              </a:buClr>
              <a:buSzPts val="2480"/>
              <a:buFont typeface="Arial"/>
              <a:buChar char="•"/>
            </a:pPr>
            <a:r>
              <a:rPr b="0" i="0" lang="en-US" sz="2480" u="none" cap="none" strike="noStrike">
                <a:solidFill>
                  <a:schemeClr val="dk1"/>
                </a:solidFill>
                <a:latin typeface="Times New Roman"/>
                <a:ea typeface="Times New Roman"/>
                <a:cs typeface="Times New Roman"/>
                <a:sym typeface="Times New Roman"/>
              </a:rPr>
              <a:t>Sanction of  electrical connection and water connection from competent authority</a:t>
            </a:r>
            <a:endParaRPr/>
          </a:p>
          <a:p>
            <a:pPr indent="-514350" lvl="1" marL="971550" marR="0" rtl="0" algn="l">
              <a:lnSpc>
                <a:spcPct val="80000"/>
              </a:lnSpc>
              <a:spcBef>
                <a:spcPts val="0"/>
              </a:spcBef>
              <a:spcAft>
                <a:spcPts val="0"/>
              </a:spcAft>
              <a:buClr>
                <a:schemeClr val="dk1"/>
              </a:buClr>
              <a:buSzPts val="2480"/>
              <a:buFont typeface="Arial"/>
              <a:buChar char="•"/>
            </a:pPr>
            <a:r>
              <a:rPr b="0" i="0" lang="en-US" sz="2480" u="none" cap="none" strike="noStrike">
                <a:solidFill>
                  <a:schemeClr val="dk1"/>
                </a:solidFill>
                <a:latin typeface="Times New Roman"/>
                <a:ea typeface="Times New Roman"/>
                <a:cs typeface="Times New Roman"/>
                <a:sym typeface="Times New Roman"/>
              </a:rPr>
              <a:t>Any other license, permission, etc., as applicable</a:t>
            </a:r>
            <a:endParaRPr/>
          </a:p>
          <a:p>
            <a:pPr indent="-356869" lvl="1" marL="971550" marR="0" rtl="0" algn="l">
              <a:lnSpc>
                <a:spcPct val="80000"/>
              </a:lnSpc>
              <a:spcBef>
                <a:spcPts val="0"/>
              </a:spcBef>
              <a:spcAft>
                <a:spcPts val="0"/>
              </a:spcAft>
              <a:buClr>
                <a:schemeClr val="dk1"/>
              </a:buClr>
              <a:buSzPts val="2480"/>
              <a:buFont typeface="Arial"/>
              <a:buNone/>
            </a:pPr>
            <a:r>
              <a:t/>
            </a:r>
            <a:endParaRPr b="0" i="0" sz="2480" u="none" cap="none" strike="noStrike">
              <a:solidFill>
                <a:schemeClr val="dk1"/>
              </a:solidFill>
              <a:latin typeface="Times New Roman"/>
              <a:ea typeface="Times New Roman"/>
              <a:cs typeface="Times New Roman"/>
              <a:sym typeface="Times New Roman"/>
            </a:endParaRPr>
          </a:p>
          <a:p>
            <a:pPr indent="-514350" lvl="0" marL="514350" marR="0" rtl="0" algn="l">
              <a:lnSpc>
                <a:spcPct val="80000"/>
              </a:lnSpc>
              <a:spcBef>
                <a:spcPts val="0"/>
              </a:spcBef>
              <a:spcAft>
                <a:spcPts val="0"/>
              </a:spcAft>
              <a:buNone/>
            </a:pPr>
            <a:r>
              <a:rPr b="0" i="0" lang="en-US" sz="2480" u="none" cap="none" strike="noStrike">
                <a:solidFill>
                  <a:schemeClr val="dk1"/>
                </a:solidFill>
                <a:latin typeface="Times New Roman"/>
                <a:ea typeface="Times New Roman"/>
                <a:cs typeface="Times New Roman"/>
                <a:sym typeface="Times New Roman"/>
              </a:rPr>
              <a:t>	</a:t>
            </a:r>
            <a:r>
              <a:rPr b="1" i="0" lang="en-US" sz="2325" u="none" cap="none" strike="noStrike">
                <a:solidFill>
                  <a:schemeClr val="dk1"/>
                </a:solidFill>
                <a:latin typeface="Times New Roman"/>
                <a:ea typeface="Times New Roman"/>
                <a:cs typeface="Times New Roman"/>
                <a:sym typeface="Times New Roman"/>
              </a:rPr>
              <a:t>The applicants are advised to apply/ get the above approvals simultaneously during the implementation period to avoid delay in release of grant</a:t>
            </a:r>
            <a:endParaRPr b="1" i="0" sz="2325"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1"/>
          <p:cNvSpPr txBox="1"/>
          <p:nvPr>
            <p:ph type="title"/>
          </p:nvPr>
        </p:nvSpPr>
        <p:spPr>
          <a:xfrm>
            <a:off x="457200" y="2057400"/>
            <a:ext cx="8229600" cy="1219200"/>
          </a:xfrm>
          <a:prstGeom prst="rect">
            <a:avLst/>
          </a:prstGeom>
          <a:noFill/>
          <a:ln cap="flat" cmpd="sng" w="952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600"/>
              <a:buFont typeface="Times New Roman"/>
              <a:buNone/>
            </a:pPr>
            <a:r>
              <a:rPr lang="en-US" sz="3600"/>
              <a:t>Most Common Deficiencies/ Errors in Grant Requisition Documents</a:t>
            </a:r>
            <a:endParaRPr sz="36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